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0"/>
  </p:handoutMasterIdLst>
  <p:sldIdLst>
    <p:sldId id="271" r:id="rId3"/>
    <p:sldId id="343" r:id="rId5"/>
    <p:sldId id="307" r:id="rId6"/>
    <p:sldId id="294" r:id="rId7"/>
    <p:sldId id="311" r:id="rId8"/>
    <p:sldId id="310" r:id="rId9"/>
    <p:sldId id="325" r:id="rId10"/>
    <p:sldId id="345" r:id="rId11"/>
    <p:sldId id="336" r:id="rId12"/>
    <p:sldId id="357" r:id="rId13"/>
    <p:sldId id="296" r:id="rId14"/>
    <p:sldId id="297" r:id="rId15"/>
    <p:sldId id="312" r:id="rId16"/>
    <p:sldId id="323" r:id="rId17"/>
    <p:sldId id="266" r:id="rId18"/>
    <p:sldId id="295"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A"/>
    <a:srgbClr val="FC02FF"/>
    <a:srgbClr val="D26500"/>
    <a:srgbClr val="0085CA"/>
    <a:srgbClr val="9D9D9D"/>
    <a:srgbClr val="003E74"/>
    <a:srgbClr val="002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1"/>
    <p:restoredTop sz="94694"/>
  </p:normalViewPr>
  <p:slideViewPr>
    <p:cSldViewPr snapToGrid="0" snapToObjects="1">
      <p:cViewPr varScale="1">
        <p:scale>
          <a:sx n="135" d="100"/>
          <a:sy n="135" d="100"/>
        </p:scale>
        <p:origin x="168" y="504"/>
      </p:cViewPr>
      <p:guideLst>
        <p:guide orient="horz" pos="1539"/>
        <p:guide pos="2852"/>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736"/>
        <p:guide pos="213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endParaRPr lang="en-US" b="1" dirty="0">
              <a:solidFill>
                <a:srgbClr val="003E74"/>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B0EE2D-335A-3546-9D75-E17F32E16FE9}" type="datetime3">
              <a:rPr lang="en-GB" smtClean="0">
                <a:solidFill>
                  <a:srgbClr val="003E74"/>
                </a:solidFill>
              </a:rPr>
            </a:fld>
            <a:endParaRPr lang="en-US" dirty="0">
              <a:solidFill>
                <a:srgbClr val="003E74"/>
              </a:solidFill>
            </a:endParaRPr>
          </a:p>
        </p:txBody>
      </p:sp>
    </p:spTree>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8D35C32B-10D1-1447-A35B-280119DE9D12}" type="datetime3">
              <a:rPr lang="en-GB"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Tree>
  </p:cSld>
  <p:clrMap bg1="lt1" tx1="dk1" bg2="lt2" tx2="dk2" accent1="accent1" accent2="accent2" accent3="accent3" accent4="accent4" accent5="accent5" accent6="accent6" hlink="hlink" folHlink="folHlink"/>
  <p:hf sldNum="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Hi, my name is Zonghui Liu. And today I will introduce my IRP which is xxx.</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sym typeface="+mn-ea"/>
              </a:rPr>
              <a:t>The advantage of the MF model is high efficiency, since the magnetization is updated for all of the lattice at once and each update is along a defined direction, the direction of effective field. For example, the MF model only need about 8000 iterations to reach the equilibrium state for the system consisting of around 43,000 cubic lattice. The model introduce the effect of temperature through beta. And the detailed structures of BPs could be observed.</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zh-CN" altLang="en-US"/>
              <a:t>In </a:t>
            </a:r>
            <a:r>
              <a:rPr lang="en-US" altLang="zh-CN"/>
              <a:t>the objective</a:t>
            </a:r>
            <a:r>
              <a:rPr lang="zh-CN" altLang="en-US"/>
              <a:t> system</a:t>
            </a:r>
            <a:r>
              <a:rPr lang="en-US" altLang="zh-CN"/>
              <a:t>, there are 2 types of stable BPs appear at the center of the interface, when the temperature equals to 0 and the external magnetic field equals to -0.1T and 0.1T respectively. The structures of BPs can be observed after finding the equilibrium state using the Mean-field model. For memory, the two BPs can be used to represent 0 and 1 respectively.</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t>The fig4 shows the detailed structure of the H-H BP.</a:t>
            </a:r>
            <a:r>
              <a:rPr lang="zh-CN" altLang="en-US"/>
              <a:t> The </a:t>
            </a:r>
            <a:r>
              <a:rPr lang="en-US" altLang="zh-CN"/>
              <a:t>three</a:t>
            </a:r>
            <a:r>
              <a:rPr lang="zh-CN" altLang="en-US"/>
              <a:t> </a:t>
            </a:r>
            <a:r>
              <a:rPr lang="en-US" altLang="zh-CN"/>
              <a:t>subfigures</a:t>
            </a:r>
            <a:r>
              <a:rPr lang="zh-CN" altLang="en-US"/>
              <a:t> </a:t>
            </a:r>
            <a:r>
              <a:rPr lang="en-US" altLang="zh-CN"/>
              <a:t>are the magnetization</a:t>
            </a:r>
            <a:r>
              <a:rPr lang="zh-CN" altLang="en-US"/>
              <a:t> </a:t>
            </a:r>
            <a:r>
              <a:rPr lang="en-US" altLang="zh-CN"/>
              <a:t>when observing</a:t>
            </a:r>
            <a:r>
              <a:rPr lang="zh-CN" altLang="en-US"/>
              <a:t> the system along the z</a:t>
            </a:r>
            <a:r>
              <a:rPr lang="en-US"/>
              <a:t>, y and x direction respectively</a:t>
            </a:r>
            <a:r>
              <a:rPr lang="en-US" altLang="zh-CN"/>
              <a:t>. When we zoom in, we can see that the </a:t>
            </a:r>
            <a:r>
              <a:rPr lang="en-US" altLang="zh-CN">
                <a:sym typeface="+mn-ea"/>
              </a:rPr>
              <a:t>magnetization offset each other and the stable H-H BP appears at the center of the interface. </a:t>
            </a:r>
            <a:r>
              <a:rPr lang="en-US" altLang="zh-CN"/>
              <a:t>The length of the magnetization tends to be 0 at the center of the BP, which is satisfied the def of the BP. Compared to previous work, the length of magnetization in MF model is no longer a constant, but change with itration. The update both in length and in direction allows us to observe the correct and detailed structures of BPs.</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zh-CN" altLang="en-US" sz="1400">
                <a:latin typeface="Arial Regular" panose="020B0604020202090204" charset="0"/>
                <a:cs typeface="Arial Regular" panose="020B0604020202090204" charset="0"/>
              </a:rPr>
              <a:t>The Fig</a:t>
            </a:r>
            <a:r>
              <a:rPr lang="en-US" altLang="zh-CN" sz="1400">
                <a:latin typeface="Arial Regular" panose="020B0604020202090204" charset="0"/>
                <a:cs typeface="Arial Regular" panose="020B0604020202090204" charset="0"/>
              </a:rPr>
              <a:t>5</a:t>
            </a:r>
            <a:r>
              <a:rPr lang="zh-CN" altLang="en-US" sz="1400">
                <a:latin typeface="Arial Regular" panose="020B0604020202090204" charset="0"/>
                <a:cs typeface="Arial Regular" panose="020B0604020202090204" charset="0"/>
              </a:rPr>
              <a:t> shows the dependency of the average out-of-plane magnetisation component mz on the external magnetic field </a:t>
            </a:r>
            <a:r>
              <a:rPr lang="en-US" altLang="zh-CN" sz="1400">
                <a:latin typeface="Arial Regular" panose="020B0604020202090204" charset="0"/>
                <a:cs typeface="Arial Regular" panose="020B0604020202090204" charset="0"/>
              </a:rPr>
              <a:t>B</a:t>
            </a:r>
            <a:r>
              <a:rPr lang="zh-CN" altLang="en-US" sz="1400">
                <a:latin typeface="Arial Regular" panose="020B0604020202090204" charset="0"/>
                <a:cs typeface="Arial Regular" panose="020B0604020202090204" charset="0"/>
              </a:rPr>
              <a:t>. </a:t>
            </a:r>
            <a:r>
              <a:rPr lang="en-US" altLang="zh-CN" sz="1400">
                <a:latin typeface="Arial Regular" panose="020B0604020202090204" charset="0"/>
                <a:cs typeface="Arial Regular" panose="020B0604020202090204" charset="0"/>
              </a:rPr>
              <a:t>The orange dot indicates the H-H BP and the green one indicates the T-T BP. The two types of BPs can switched between when changing the external magnetic field. For example, </a:t>
            </a:r>
            <a:r>
              <a:rPr lang="zh-CN" altLang="en-US" sz="1400">
                <a:latin typeface="Arial Regular" panose="020B0604020202090204" charset="0"/>
                <a:cs typeface="Arial Regular" panose="020B0604020202090204" charset="0"/>
              </a:rPr>
              <a:t> </a:t>
            </a:r>
            <a:r>
              <a:rPr lang="zh-CN" altLang="en-US" sz="1400">
                <a:latin typeface="Arial Regular" panose="020B0604020202090204" charset="0"/>
                <a:cs typeface="Arial Regular" panose="020B0604020202090204" charset="0"/>
                <a:sym typeface="+mn-ea"/>
              </a:rPr>
              <a:t>when we have a T-T BP , </a:t>
            </a:r>
            <a:r>
              <a:rPr lang="en-US" altLang="zh-CN" sz="1400">
                <a:latin typeface="Arial Regular" panose="020B0604020202090204" charset="0"/>
                <a:cs typeface="Arial Regular" panose="020B0604020202090204" charset="0"/>
                <a:sym typeface="+mn-ea"/>
              </a:rPr>
              <a:t>first, </a:t>
            </a:r>
            <a:r>
              <a:rPr lang="zh-CN" altLang="en-US" sz="1400">
                <a:latin typeface="Arial Regular" panose="020B0604020202090204" charset="0"/>
                <a:cs typeface="Arial Regular" panose="020B0604020202090204" charset="0"/>
                <a:sym typeface="+mn-ea"/>
              </a:rPr>
              <a:t>we decrease the field to -1T</a:t>
            </a:r>
            <a:r>
              <a:rPr lang="en-US" altLang="zh-CN" sz="1400">
                <a:latin typeface="Arial Regular" panose="020B0604020202090204" charset="0"/>
                <a:cs typeface="Arial Regular" panose="020B0604020202090204" charset="0"/>
                <a:sym typeface="+mn-ea"/>
              </a:rPr>
              <a:t>,</a:t>
            </a:r>
            <a:r>
              <a:rPr lang="zh-CN" altLang="en-US" sz="1400">
                <a:latin typeface="Arial Regular" panose="020B0604020202090204" charset="0"/>
                <a:cs typeface="Arial Regular" panose="020B0604020202090204" charset="0"/>
                <a:sym typeface="+mn-ea"/>
              </a:rPr>
              <a:t> then increase it to 0.1T and finally we got the H-H BP. </a:t>
            </a:r>
            <a:r>
              <a:rPr lang="en-US" altLang="zh-CN" sz="1400">
                <a:latin typeface="Arial Regular" panose="020B0604020202090204" charset="0"/>
                <a:cs typeface="Arial Regular" panose="020B0604020202090204" charset="0"/>
                <a:sym typeface="+mn-ea"/>
              </a:rPr>
              <a:t>Vise versa.</a:t>
            </a:r>
            <a:endParaRPr lang="en-US" altLang="zh-CN" sz="1400">
              <a:latin typeface="Arial Regular" panose="020B0604020202090204" charset="0"/>
              <a:cs typeface="Arial Regular" panose="020B0604020202090204" charset="0"/>
              <a:sym typeface="+mn-ea"/>
            </a:endParaRPr>
          </a:p>
          <a:p>
            <a:r>
              <a:rPr lang="zh-CN" altLang="en-US" sz="1400">
                <a:latin typeface="Arial Regular" panose="020B0604020202090204" charset="0"/>
                <a:cs typeface="Arial Regular" panose="020B0604020202090204" charset="0"/>
              </a:rPr>
              <a:t>For memory, this </a:t>
            </a:r>
            <a:r>
              <a:rPr lang="en-US" altLang="zh-CN" sz="1400">
                <a:latin typeface="Arial Regular" panose="020B0604020202090204" charset="0"/>
                <a:cs typeface="Arial Regular" panose="020B0604020202090204" charset="0"/>
              </a:rPr>
              <a:t>hysteresis loop </a:t>
            </a:r>
            <a:r>
              <a:rPr lang="zh-CN" altLang="en-US" sz="1400">
                <a:latin typeface="Arial Regular" panose="020B0604020202090204" charset="0"/>
                <a:cs typeface="Arial Regular" panose="020B0604020202090204" charset="0"/>
              </a:rPr>
              <a:t>means that 0 and 1 can be switched between each other </a:t>
            </a:r>
            <a:r>
              <a:rPr lang="en-US" altLang="zh-CN" sz="1400">
                <a:latin typeface="Arial Regular" panose="020B0604020202090204" charset="0"/>
                <a:cs typeface="Arial Regular" panose="020B0604020202090204" charset="0"/>
              </a:rPr>
              <a:t>when changing the external magnetic field</a:t>
            </a:r>
            <a:r>
              <a:rPr lang="zh-CN" altLang="en-US" sz="1400">
                <a:latin typeface="Arial Regular" panose="020B0604020202090204" charset="0"/>
                <a:cs typeface="Arial Regular" panose="020B0604020202090204" charset="0"/>
              </a:rPr>
              <a:t>. </a:t>
            </a:r>
            <a:endParaRPr lang="en-US" altLang="zh-CN" sz="1400">
              <a:latin typeface="Arial Regular" panose="020B0604020202090204" charset="0"/>
              <a:cs typeface="Arial Regular" panose="020B060402020209020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1min</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OK, next is Q&amp;A time.</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That's all, thanks for listening!</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From the previous work, we know that the BP has the three properties and they lead to the three behaviours respectively, which are key features of a competitive memory.</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But why we use simulations to study BP? Because </a:t>
            </a:r>
            <a:r>
              <a:rPr lang="en-US"/>
              <a:t>it's efficient, easy to use and able to get results spontaneously.</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Fig1 shows </a:t>
            </a:r>
            <a:r>
              <a:rPr lang="zh-CN" altLang="en-US"/>
              <a:t>标题</a:t>
            </a:r>
            <a:r>
              <a:rPr lang="en-US" altLang="zh-CN"/>
              <a:t>. The whole system is composed by two parts, they are both made by FeGe, but with opposite chiralities. </a:t>
            </a:r>
            <a:r>
              <a:rPr lang="en-US" altLang="zh-CN">
                <a:sym typeface="+mn-ea"/>
              </a:rPr>
              <a:t>The two different chiralties</a:t>
            </a:r>
            <a:r>
              <a:rPr lang="en-US" altLang="zh-CN"/>
              <a:t> are shown by capital D and they are the key point of generating BPs. In the system, in order to prove the stability and the hysteresis of BPs, we need to reach the equilibrium state first. This process is implemented by the MF model.</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After initialization, we enter into the iteration. There are three main parts in MF model. The effective field that calculated in part A is used to update the magnetization in part B. And finally we use the results from both A and B to determine whether the iteration should stop, which is part C. </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In order to update the magnetization along the defined direction, the effective field is calculated before updating magnetization. From the definition equation of effective field, we know that </a:t>
            </a:r>
            <a:r>
              <a:rPr lang="zh-CN" altLang="en-US"/>
              <a:t>右</a:t>
            </a:r>
            <a:r>
              <a:rPr lang="en-US" altLang="zh-CN"/>
              <a:t>1. So the effective field will take the system to the state with the lowest energy, which is also called the equilibrium state. There are 3 components of the effective field in the system which are Exchange, DMI and Zeeman.</a:t>
            </a:r>
            <a:endParaRPr lang="en-US" altLang="zh-CN"/>
          </a:p>
          <a:p>
            <a:endParaRPr lang="en-US" altLang="zh-CN"/>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Fig2 shows the process of updating the magnetization at each iteration. </a:t>
            </a:r>
            <a:r>
              <a:rPr lang="en-US"/>
              <a:t>M_old</a:t>
            </a:r>
            <a:r>
              <a:rPr lang="zh-CN" altLang="en-US"/>
              <a:t> indicates the magneti</a:t>
            </a:r>
            <a:r>
              <a:rPr lang="en-US" altLang="zh-CN"/>
              <a:t>zation</a:t>
            </a:r>
            <a:r>
              <a:rPr lang="zh-CN" altLang="en-US"/>
              <a:t> of the last iteration, the </a:t>
            </a:r>
            <a:r>
              <a:rPr lang="en-US" altLang="zh-CN"/>
              <a:t>H_eff</a:t>
            </a:r>
            <a:r>
              <a:rPr lang="zh-CN" altLang="en-US"/>
              <a:t> indicates </a:t>
            </a:r>
            <a:r>
              <a:rPr lang="en-US"/>
              <a:t>the ideal destination direction for this iteration</a:t>
            </a:r>
            <a:r>
              <a:rPr lang="en-US" altLang="zh-CN"/>
              <a:t>. T</a:t>
            </a:r>
            <a:r>
              <a:rPr lang="zh-CN" altLang="en-US"/>
              <a:t>he </a:t>
            </a:r>
            <a:r>
              <a:rPr lang="en-US" altLang="zh-CN"/>
              <a:t>M_len is</a:t>
            </a:r>
            <a:r>
              <a:rPr lang="zh-CN" altLang="en-US"/>
              <a:t> the result of updating length</a:t>
            </a:r>
            <a:r>
              <a:rPr lang="en-US" altLang="zh-CN"/>
              <a:t>. It's along the direction of the effective field and its length is updated by the result of </a:t>
            </a:r>
            <a:r>
              <a:rPr lang="zh-CN" altLang="en-US"/>
              <a:t>朗之万 </a:t>
            </a:r>
            <a:r>
              <a:rPr lang="en-US" altLang="zh-CN"/>
              <a:t>function. The influence of temperature can be introduced through beta. Next, </a:t>
            </a:r>
            <a:r>
              <a:rPr lang="zh-CN" altLang="en-US"/>
              <a:t>the yellow arrow indicates the decayed vary </a:t>
            </a:r>
            <a:r>
              <a:rPr lang="en-US" altLang="zh-CN"/>
              <a:t>from M_old to M_len. The decay factor lambda is used to make the magnetization update gradually, smoothly and dynamically, which makes the numerical solution more close to the real one. F</a:t>
            </a:r>
            <a:r>
              <a:rPr lang="zh-CN" altLang="en-US"/>
              <a:t>inally </a:t>
            </a:r>
            <a:r>
              <a:rPr lang="en-US" altLang="zh-CN"/>
              <a:t>we get the updated magnetization M_new.</a:t>
            </a:r>
            <a:r>
              <a:rPr lang="zh-CN" altLang="en-US"/>
              <a:t> </a:t>
            </a:r>
            <a:r>
              <a:rPr lang="en-US" altLang="zh-CN"/>
              <a:t>M_new uses the length of M_len and it's along the direction of M_dir, which is the vector sum of M_old and the yellow vector. Over the iterations, we want the M_new to gradually move in the same direction as the H_eff. That means the system don't need to change any more and the equilibrium state is found.</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sym typeface="+mn-ea"/>
              </a:rPr>
              <a:t>The Brown's condition can be used to define which state is the equilibrium state. Since we have calculated the effective field in Part A, the Brown's condition can be explained using the cross product of magnetization and effective field. However, this rule is only a part of the stopping criteria in simulations.</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Header Placeholder 2"/>
          <p:cNvSpPr>
            <a:spLocks noGrp="1"/>
          </p:cNvSpPr>
          <p:nvPr>
            <p:ph type="hdr" sz="quarter"/>
          </p:nvPr>
        </p:nvSpPr>
        <p:spPr/>
        <p:txBody>
          <a:bodyPr/>
          <a:p>
            <a:r>
              <a:rPr lang="en-US" dirty="0"/>
              <a:t>Name of presentation</a:t>
            </a:r>
            <a:endParaRPr lang="en-US" dirty="0"/>
          </a:p>
        </p:txBody>
      </p:sp>
      <p:sp>
        <p:nvSpPr>
          <p:cNvPr id="4" name="Date Placeholder 3"/>
          <p:cNvSpPr>
            <a:spLocks noGrp="1"/>
          </p:cNvSpPr>
          <p:nvPr>
            <p:ph type="dt" idx="1"/>
          </p:nvPr>
        </p:nvSpPr>
        <p:spPr/>
        <p:txBody>
          <a:bodyPr/>
          <a:p>
            <a:fld id="{8D35C32B-10D1-1447-A35B-280119DE9D12}" type="datetime3">
              <a:rPr lang="en-GB" smtClean="0"/>
            </a:fld>
            <a:endParaRPr lang="en-US" dirty="0"/>
          </a:p>
        </p:txBody>
      </p:sp>
      <p:sp>
        <p:nvSpPr>
          <p:cNvPr id="5" name="Text Placeholder 4"/>
          <p:cNvSpPr>
            <a:spLocks noGrp="1"/>
          </p:cNvSpPr>
          <p:nvPr>
            <p:ph type="body" sz="quarter"/>
          </p:nvPr>
        </p:nvSpPr>
        <p:spPr>
          <a:xfrm>
            <a:off x="662016" y="3931500"/>
            <a:ext cx="5296132" cy="3216682"/>
          </a:xfrm>
          <a:prstGeom prst="rect">
            <a:avLst/>
          </a:prstGeom>
        </p:spPr>
        <p:txBody>
          <a:bodyPr/>
          <a:p>
            <a:r>
              <a:rPr lang="en-US" altLang="zh-CN"/>
              <a:t>In simulations for BPs, the MF model uses three conditions to determine whether to stop the iteration. Any one of them is satisfied, the iterations will stop. 第一行. The second condition makes the algorithm convergent before the max iterations when the magnetization and its effective field are in the same direction. The third conditions第三行 comes from the experience of simulations. When searching for a BP, it is found that 不可导. The results of Laplacian and curl are not correct and the incorrectness leads to the wrong result of effective field. So the second condition is useless. But we can use the angle constraint to make the algorithm convergent before the max iterations.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ags" Target="../tags/tag1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16" name="Picture Placeholder 8"/>
          <p:cNvSpPr>
            <a:spLocks noGrp="1"/>
          </p:cNvSpPr>
          <p:nvPr>
            <p:ph type="pic" sz="quarter" idx="13"/>
            <p:custDataLst>
              <p:tags r:id="rId2"/>
            </p:custDataLst>
          </p:nvPr>
        </p:nvSpPr>
        <p:spPr>
          <a:xfrm>
            <a:off x="4363374" y="349882"/>
            <a:ext cx="4419117" cy="4266000"/>
          </a:xfrm>
          <a:noFill/>
          <a:ln>
            <a:noFill/>
          </a:ln>
        </p:spPr>
        <p:txBody>
          <a:bodyPr/>
          <a:lstStyle>
            <a:lvl1pPr marL="0" indent="0">
              <a:buClr>
                <a:srgbClr val="0085CA"/>
              </a:buClr>
              <a:buNone/>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ntent (with quote)">
    <p:spTree>
      <p:nvGrpSpPr>
        <p:cNvPr id="1" name=""/>
        <p:cNvGrpSpPr/>
        <p:nvPr/>
      </p:nvGrpSpPr>
      <p:grpSpPr>
        <a:xfrm>
          <a:off x="0" y="0"/>
          <a:ext cx="0" cy="0"/>
          <a:chOff x="0" y="0"/>
          <a:chExt cx="0" cy="0"/>
        </a:xfrm>
      </p:grpSpPr>
      <p:pic>
        <p:nvPicPr>
          <p:cNvPr id="3" name="Picture 2"/>
          <p:cNvPicPr>
            <a:picLocks noChangeAspect="1"/>
          </p:cNvPicPr>
          <p:nvPr userDrawn="1">
            <p:custDataLst>
              <p:tags r:id="rId2"/>
            </p:custDataLst>
          </p:nvPr>
        </p:nvPicPr>
        <p:blipFill>
          <a:blip r:embed="rId3"/>
          <a:srcRect/>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 (with quote)">
    <p:spTree>
      <p:nvGrpSpPr>
        <p:cNvPr id="1" name=""/>
        <p:cNvGrpSpPr/>
        <p:nvPr/>
      </p:nvGrpSpPr>
      <p:grpSpPr>
        <a:xfrm>
          <a:off x="0" y="0"/>
          <a:ext cx="0" cy="0"/>
          <a:chOff x="0" y="0"/>
          <a:chExt cx="0" cy="0"/>
        </a:xfrm>
      </p:grpSpPr>
      <p:pic>
        <p:nvPicPr>
          <p:cNvPr id="3" name="Picture 2"/>
          <p:cNvPicPr>
            <a:picLocks noChangeAspect="1"/>
          </p:cNvPicPr>
          <p:nvPr userDrawn="1">
            <p:custDataLst>
              <p:tags r:id="rId2"/>
            </p:custDataLst>
          </p:nvPr>
        </p:nvPicPr>
        <p:blipFill>
          <a:blip r:embed="rId3"/>
          <a:srcRect/>
          <a:stretch>
            <a:fillRect/>
          </a:stretch>
        </p:blipFill>
        <p:spPr>
          <a:xfrm>
            <a:off x="0" y="0"/>
            <a:ext cx="9144000" cy="51435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 (with quote)">
    <p:spTree>
      <p:nvGrpSpPr>
        <p:cNvPr id="1" name=""/>
        <p:cNvGrpSpPr/>
        <p:nvPr/>
      </p:nvGrpSpPr>
      <p:grpSpPr>
        <a:xfrm>
          <a:off x="0" y="0"/>
          <a:ext cx="0" cy="0"/>
          <a:chOff x="0" y="0"/>
          <a:chExt cx="0" cy="0"/>
        </a:xfrm>
      </p:grpSpPr>
      <p:pic>
        <p:nvPicPr>
          <p:cNvPr id="3" name="Picture 2"/>
          <p:cNvPicPr>
            <a:picLocks noChangeAspect="1"/>
          </p:cNvPicPr>
          <p:nvPr userDrawn="1">
            <p:custDataLst>
              <p:tags r:id="rId2"/>
            </p:custDataLst>
          </p:nvPr>
        </p:nvPicPr>
        <p:blipFill>
          <a:blip r:embed="rId3"/>
          <a:srcRect/>
          <a:stretch>
            <a:fillRect/>
          </a:stretch>
        </p:blipFill>
        <p:spPr>
          <a:xfrm>
            <a:off x="0" y="0"/>
            <a:ext cx="9144000" cy="51435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7" name="Picture Placeholder 8"/>
          <p:cNvSpPr>
            <a:spLocks noGrp="1"/>
          </p:cNvSpPr>
          <p:nvPr>
            <p:ph type="pic" sz="quarter" idx="13"/>
            <p:custDataLst>
              <p:tags r:id="rId2"/>
            </p:custDataLst>
          </p:nvPr>
        </p:nvSpPr>
        <p:spPr>
          <a:xfrm>
            <a:off x="457200" y="1115931"/>
            <a:ext cx="8229601" cy="2639020"/>
          </a:xfrm>
        </p:spPr>
        <p:txBody>
          <a:bodyPr/>
          <a:lstStyle>
            <a:lvl1pPr>
              <a:buClr>
                <a:srgbClr val="0085CA"/>
              </a:buClr>
              <a:defRPr/>
            </a:lvl1pPr>
          </a:lstStyle>
          <a:p>
            <a:endParaRPr lang="en-US" dirty="0"/>
          </a:p>
        </p:txBody>
      </p:sp>
      <p:sp>
        <p:nvSpPr>
          <p:cNvPr id="9" name="Text Placeholder 7"/>
          <p:cNvSpPr>
            <a:spLocks noGrp="1"/>
          </p:cNvSpPr>
          <p:nvPr>
            <p:ph type="body" sz="quarter" idx="10" hasCustomPrompt="1"/>
            <p:custDataLst>
              <p:tags r:id="rId3"/>
            </p:custDataLst>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1" name="Text Placeholder 3"/>
          <p:cNvSpPr>
            <a:spLocks noGrp="1"/>
          </p:cNvSpPr>
          <p:nvPr>
            <p:ph type="body" sz="quarter" idx="12" hasCustomPrompt="1"/>
            <p:custDataLst>
              <p:tags r:id="rId4"/>
            </p:custDataLst>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endParaRPr lang="en-US" dirty="0"/>
          </a:p>
        </p:txBody>
      </p:sp>
      <p:sp>
        <p:nvSpPr>
          <p:cNvPr id="12" name="Text Placeholder 12"/>
          <p:cNvSpPr>
            <a:spLocks noGrp="1"/>
          </p:cNvSpPr>
          <p:nvPr>
            <p:ph type="body" sz="quarter" idx="14" hasCustomPrompt="1"/>
            <p:custDataLst>
              <p:tags r:id="rId5"/>
            </p:custDataLst>
          </p:nvPr>
        </p:nvSpPr>
        <p:spPr>
          <a:xfrm>
            <a:off x="457200" y="3945465"/>
            <a:ext cx="3951287" cy="427906"/>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5" name="Picture Placeholder 8"/>
          <p:cNvSpPr>
            <a:spLocks noGrp="1"/>
          </p:cNvSpPr>
          <p:nvPr>
            <p:ph type="pic" sz="quarter" idx="13"/>
            <p:custDataLst>
              <p:tags r:id="rId2"/>
            </p:custDataLst>
          </p:nvPr>
        </p:nvSpPr>
        <p:spPr>
          <a:xfrm>
            <a:off x="457200" y="1115931"/>
            <a:ext cx="3951287" cy="2611410"/>
          </a:xfrm>
        </p:spPr>
        <p:txBody>
          <a:bodyPr/>
          <a:lstStyle>
            <a:lvl1pPr>
              <a:buClr>
                <a:srgbClr val="0085CA"/>
              </a:buClr>
              <a:defRPr/>
            </a:lvl1pPr>
          </a:lstStyle>
          <a:p>
            <a:endParaRPr lang="en-US" dirty="0"/>
          </a:p>
        </p:txBody>
      </p:sp>
      <p:sp>
        <p:nvSpPr>
          <p:cNvPr id="6" name="Text Placeholder 12"/>
          <p:cNvSpPr>
            <a:spLocks noGrp="1"/>
          </p:cNvSpPr>
          <p:nvPr>
            <p:ph type="body" sz="quarter" idx="14" hasCustomPrompt="1"/>
            <p:custDataLst>
              <p:tags r:id="rId3"/>
            </p:custDataLst>
          </p:nvPr>
        </p:nvSpPr>
        <p:spPr>
          <a:xfrm>
            <a:off x="457200" y="3945465"/>
            <a:ext cx="3951287" cy="427906"/>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custDataLst>
              <p:tags r:id="rId4"/>
            </p:custDataLst>
          </p:nvPr>
        </p:nvSpPr>
        <p:spPr>
          <a:xfrm>
            <a:off x="4735514" y="1115932"/>
            <a:ext cx="3951287" cy="1479401"/>
          </a:xfrm>
        </p:spPr>
        <p:txBody>
          <a:bodyPr/>
          <a:lstStyle>
            <a:lvl1pPr>
              <a:buClr>
                <a:srgbClr val="0085CA"/>
              </a:buClr>
              <a:defRPr/>
            </a:lvl1pPr>
          </a:lstStyle>
          <a:p>
            <a:endParaRPr lang="en-US" dirty="0"/>
          </a:p>
        </p:txBody>
      </p:sp>
      <p:sp>
        <p:nvSpPr>
          <p:cNvPr id="9" name="Picture Placeholder 8"/>
          <p:cNvSpPr>
            <a:spLocks noGrp="1"/>
          </p:cNvSpPr>
          <p:nvPr>
            <p:ph type="pic" sz="quarter" idx="16"/>
            <p:custDataLst>
              <p:tags r:id="rId5"/>
            </p:custDataLst>
          </p:nvPr>
        </p:nvSpPr>
        <p:spPr>
          <a:xfrm>
            <a:off x="4735514" y="2816214"/>
            <a:ext cx="3951287" cy="1557158"/>
          </a:xfrm>
        </p:spPr>
        <p:txBody>
          <a:bodyPr/>
          <a:lstStyle>
            <a:lvl1pPr>
              <a:buClr>
                <a:srgbClr val="0085CA"/>
              </a:buClr>
              <a:defRPr/>
            </a:lvl1pPr>
          </a:lstStyle>
          <a:p>
            <a:endParaRPr lang="en-US" dirty="0"/>
          </a:p>
        </p:txBody>
      </p:sp>
      <p:sp>
        <p:nvSpPr>
          <p:cNvPr id="8" name="Text Placeholder 7"/>
          <p:cNvSpPr>
            <a:spLocks noGrp="1"/>
          </p:cNvSpPr>
          <p:nvPr>
            <p:ph type="body" sz="quarter" idx="10" hasCustomPrompt="1"/>
            <p:custDataLst>
              <p:tags r:id="rId6"/>
            </p:custDataLst>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1" name="Text Placeholder 3"/>
          <p:cNvSpPr>
            <a:spLocks noGrp="1"/>
          </p:cNvSpPr>
          <p:nvPr>
            <p:ph type="body" sz="quarter" idx="12" hasCustomPrompt="1"/>
            <p:custDataLst>
              <p:tags r:id="rId7"/>
            </p:custDataLst>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553925" y="497144"/>
            <a:ext cx="2132875" cy="234218"/>
          </a:xfrm>
        </p:spPr>
        <p:txBody>
          <a:bodyPr/>
          <a:lstStyle>
            <a:lvl1pPr marL="0" indent="0" algn="r">
              <a:buNone/>
              <a:defRPr sz="10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Text Placeholder 3"/>
          <p:cNvSpPr>
            <a:spLocks noGrp="1"/>
          </p:cNvSpPr>
          <p:nvPr>
            <p:ph type="body" sz="quarter" idx="12" hasCustomPrompt="1"/>
          </p:nvPr>
        </p:nvSpPr>
        <p:spPr>
          <a:xfrm>
            <a:off x="7239941" y="738262"/>
            <a:ext cx="1446859" cy="192881"/>
          </a:xfrm>
        </p:spPr>
        <p:txBody>
          <a:bodyPr/>
          <a:lstStyle>
            <a:lvl1pPr marL="0" indent="0" algn="r">
              <a:buNone/>
              <a:defRPr sz="1000">
                <a:solidFill>
                  <a:srgbClr val="003E74"/>
                </a:solidFill>
              </a:defRPr>
            </a:lvl1pPr>
          </a:lstStyle>
          <a:p>
            <a:pPr lvl="0"/>
            <a:r>
              <a:rPr lang="en-US" dirty="0"/>
              <a:t>Click to add the date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5" name="Picture Placeholder 8"/>
          <p:cNvSpPr>
            <a:spLocks noGrp="1"/>
          </p:cNvSpPr>
          <p:nvPr>
            <p:ph type="pic" sz="quarter" idx="18"/>
            <p:custDataLst>
              <p:tags r:id="rId2"/>
            </p:custDataLst>
          </p:nvPr>
        </p:nvSpPr>
        <p:spPr>
          <a:xfrm>
            <a:off x="4363374" y="350875"/>
            <a:ext cx="2160000" cy="2088000"/>
          </a:xfrm>
          <a:noFill/>
          <a:ln>
            <a:noFill/>
          </a:ln>
        </p:spPr>
        <p:txBody>
          <a:bodyPr/>
          <a:lstStyle>
            <a:lvl1pPr marL="0" indent="0">
              <a:buClr>
                <a:srgbClr val="0085CA"/>
              </a:buClr>
              <a:buNone/>
              <a:defRPr/>
            </a:lvl1pPr>
          </a:lstStyle>
          <a:p>
            <a:endParaRPr lang="en-US" dirty="0"/>
          </a:p>
        </p:txBody>
      </p:sp>
      <p:sp>
        <p:nvSpPr>
          <p:cNvPr id="30" name="Picture Placeholder 8"/>
          <p:cNvSpPr>
            <a:spLocks noGrp="1"/>
          </p:cNvSpPr>
          <p:nvPr>
            <p:ph type="pic" sz="quarter" idx="21"/>
            <p:custDataLst>
              <p:tags r:id="rId3"/>
            </p:custDataLst>
          </p:nvPr>
        </p:nvSpPr>
        <p:spPr>
          <a:xfrm>
            <a:off x="6617477" y="350875"/>
            <a:ext cx="2160000" cy="2088000"/>
          </a:xfrm>
          <a:noFill/>
          <a:ln>
            <a:noFill/>
          </a:ln>
        </p:spPr>
        <p:txBody>
          <a:bodyPr/>
          <a:lstStyle>
            <a:lvl1pPr marL="0" indent="0">
              <a:buClr>
                <a:srgbClr val="0085CA"/>
              </a:buClr>
              <a:buNone/>
              <a:defRPr/>
            </a:lvl1pPr>
          </a:lstStyle>
          <a:p>
            <a:endParaRPr lang="en-US" dirty="0"/>
          </a:p>
        </p:txBody>
      </p:sp>
      <p:sp>
        <p:nvSpPr>
          <p:cNvPr id="31" name="Picture Placeholder 8"/>
          <p:cNvSpPr>
            <a:spLocks noGrp="1"/>
          </p:cNvSpPr>
          <p:nvPr>
            <p:ph type="pic" sz="quarter" idx="14"/>
            <p:custDataLst>
              <p:tags r:id="rId4"/>
            </p:custDataLst>
          </p:nvPr>
        </p:nvSpPr>
        <p:spPr>
          <a:xfrm>
            <a:off x="4363373" y="2540009"/>
            <a:ext cx="4414103" cy="2088000"/>
          </a:xfrm>
          <a:noFill/>
          <a:ln>
            <a:noFill/>
          </a:ln>
        </p:spPr>
        <p:txBody>
          <a:bodyPr/>
          <a:lstStyle>
            <a:lvl1pPr marL="0" indent="0">
              <a:buClr>
                <a:srgbClr val="0085CA"/>
              </a:buClr>
              <a:buNone/>
              <a:defRPr/>
            </a:lvl1p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with image)">
    <p:spTree>
      <p:nvGrpSpPr>
        <p:cNvPr id="1" name=""/>
        <p:cNvGrpSpPr/>
        <p:nvPr/>
      </p:nvGrpSpPr>
      <p:grpSpPr>
        <a:xfrm>
          <a:off x="0" y="0"/>
          <a:ext cx="0" cy="0"/>
          <a:chOff x="0" y="0"/>
          <a:chExt cx="0" cy="0"/>
        </a:xfrm>
      </p:grpSpPr>
      <p:sp>
        <p:nvSpPr>
          <p:cNvPr id="19" name="Picture Placeholder 8"/>
          <p:cNvSpPr>
            <a:spLocks noGrp="1"/>
          </p:cNvSpPr>
          <p:nvPr>
            <p:ph type="pic" sz="quarter" idx="14"/>
            <p:custDataLst>
              <p:tags r:id="rId2"/>
            </p:custDataLst>
          </p:nvPr>
        </p:nvSpPr>
        <p:spPr>
          <a:xfrm>
            <a:off x="4363374" y="2540009"/>
            <a:ext cx="2160000" cy="2088000"/>
          </a:xfrm>
          <a:noFill/>
          <a:ln>
            <a:noFill/>
          </a:ln>
        </p:spPr>
        <p:txBody>
          <a:bodyPr/>
          <a:lstStyle>
            <a:lvl1pPr marL="0" indent="0">
              <a:buClr>
                <a:srgbClr val="0085CA"/>
              </a:buClr>
              <a:buNone/>
              <a:defRPr/>
            </a:lvl1pPr>
          </a:lstStyle>
          <a:p>
            <a:endParaRPr lang="en-US" dirty="0"/>
          </a:p>
        </p:txBody>
      </p:sp>
      <p:sp>
        <p:nvSpPr>
          <p:cNvPr id="25" name="Picture Placeholder 8"/>
          <p:cNvSpPr>
            <a:spLocks noGrp="1"/>
          </p:cNvSpPr>
          <p:nvPr>
            <p:ph type="pic" sz="quarter" idx="18"/>
            <p:custDataLst>
              <p:tags r:id="rId3"/>
            </p:custDataLst>
          </p:nvPr>
        </p:nvSpPr>
        <p:spPr>
          <a:xfrm>
            <a:off x="4363374" y="350875"/>
            <a:ext cx="2160000" cy="2088000"/>
          </a:xfrm>
          <a:noFill/>
          <a:ln>
            <a:noFill/>
          </a:ln>
        </p:spPr>
        <p:txBody>
          <a:bodyPr/>
          <a:lstStyle>
            <a:lvl1pPr marL="0" indent="0">
              <a:buClr>
                <a:srgbClr val="0085CA"/>
              </a:buClr>
              <a:buNone/>
              <a:defRPr/>
            </a:lvl1pPr>
          </a:lstStyle>
          <a:p>
            <a:endParaRPr lang="en-US" dirty="0"/>
          </a:p>
        </p:txBody>
      </p:sp>
      <p:sp>
        <p:nvSpPr>
          <p:cNvPr id="29" name="Picture Placeholder 8"/>
          <p:cNvSpPr>
            <a:spLocks noGrp="1"/>
          </p:cNvSpPr>
          <p:nvPr>
            <p:ph type="pic" sz="quarter" idx="20"/>
            <p:custDataLst>
              <p:tags r:id="rId4"/>
            </p:custDataLst>
          </p:nvPr>
        </p:nvSpPr>
        <p:spPr>
          <a:xfrm>
            <a:off x="6617477" y="2540009"/>
            <a:ext cx="2160000" cy="2088000"/>
          </a:xfrm>
          <a:noFill/>
          <a:ln>
            <a:noFill/>
          </a:ln>
        </p:spPr>
        <p:txBody>
          <a:bodyPr/>
          <a:lstStyle>
            <a:lvl1pPr marL="0" indent="0">
              <a:buClr>
                <a:srgbClr val="0085CA"/>
              </a:buClr>
              <a:buNone/>
              <a:defRPr/>
            </a:lvl1pPr>
          </a:lstStyle>
          <a:p>
            <a:endParaRPr lang="en-US" dirty="0"/>
          </a:p>
        </p:txBody>
      </p:sp>
      <p:sp>
        <p:nvSpPr>
          <p:cNvPr id="30" name="Picture Placeholder 8"/>
          <p:cNvSpPr>
            <a:spLocks noGrp="1"/>
          </p:cNvSpPr>
          <p:nvPr>
            <p:ph type="pic" sz="quarter" idx="21"/>
            <p:custDataLst>
              <p:tags r:id="rId5"/>
            </p:custDataLst>
          </p:nvPr>
        </p:nvSpPr>
        <p:spPr>
          <a:xfrm>
            <a:off x="6617477" y="350875"/>
            <a:ext cx="2160000" cy="2088000"/>
          </a:xfrm>
          <a:noFill/>
          <a:ln>
            <a:noFill/>
          </a:ln>
        </p:spPr>
        <p:txBody>
          <a:bodyPr/>
          <a:lstStyle>
            <a:lvl1pPr marL="0" indent="0">
              <a:buClr>
                <a:srgbClr val="0085CA"/>
              </a:buClr>
              <a:buNone/>
              <a:defRPr/>
            </a:lvl1p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pic>
        <p:nvPicPr>
          <p:cNvPr id="3" name="Picture 2"/>
          <p:cNvPicPr>
            <a:picLocks noChangeAspect="1"/>
          </p:cNvPicPr>
          <p:nvPr userDrawn="1">
            <p:custDataLst>
              <p:tags r:id="rId2"/>
            </p:custDataLst>
          </p:nvPr>
        </p:nvPicPr>
        <p:blipFill>
          <a:blip r:embed="rId3"/>
          <a:srcRect/>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pic>
        <p:nvPicPr>
          <p:cNvPr id="3" name="Picture 2" descr="A picture containing photo, table, flower, standing&#10;&#10;Description automatically generated"/>
          <p:cNvPicPr>
            <a:picLocks noChangeAspect="1"/>
          </p:cNvPicPr>
          <p:nvPr userDrawn="1">
            <p:custDataLst>
              <p:tags r:id="rId2"/>
            </p:custDataLst>
          </p:nvPr>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pic>
        <p:nvPicPr>
          <p:cNvPr id="3" name="Picture 2"/>
          <p:cNvPicPr>
            <a:picLocks noChangeAspect="1"/>
          </p:cNvPicPr>
          <p:nvPr userDrawn="1">
            <p:custDataLst>
              <p:tags r:id="rId2"/>
            </p:custDataLst>
          </p:nvPr>
        </p:nvPicPr>
        <p:blipFill>
          <a:blip r:embed="rId3"/>
          <a:srcRect/>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with quote)">
    <p:spTree>
      <p:nvGrpSpPr>
        <p:cNvPr id="1" name=""/>
        <p:cNvGrpSpPr/>
        <p:nvPr/>
      </p:nvGrpSpPr>
      <p:grpSpPr>
        <a:xfrm>
          <a:off x="0" y="0"/>
          <a:ext cx="0" cy="0"/>
          <a:chOff x="0" y="0"/>
          <a:chExt cx="0" cy="0"/>
        </a:xfrm>
      </p:grpSpPr>
      <p:pic>
        <p:nvPicPr>
          <p:cNvPr id="3" name="Picture 2"/>
          <p:cNvPicPr>
            <a:picLocks noChangeAspect="1"/>
          </p:cNvPicPr>
          <p:nvPr userDrawn="1">
            <p:custDataLst>
              <p:tags r:id="rId2"/>
            </p:custDataLst>
          </p:nvPr>
        </p:nvPicPr>
        <p:blipFill>
          <a:blip r:embed="rId3"/>
          <a:srcRect/>
          <a:stretch>
            <a:fillRect/>
          </a:stretch>
        </p:blipFill>
        <p:spPr>
          <a:xfrm>
            <a:off x="0" y="0"/>
            <a:ext cx="9144000"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with quote)">
    <p:spTree>
      <p:nvGrpSpPr>
        <p:cNvPr id="1" name=""/>
        <p:cNvGrpSpPr/>
        <p:nvPr/>
      </p:nvGrpSpPr>
      <p:grpSpPr>
        <a:xfrm>
          <a:off x="0" y="0"/>
          <a:ext cx="0" cy="0"/>
          <a:chOff x="0" y="0"/>
          <a:chExt cx="0" cy="0"/>
        </a:xfrm>
      </p:grpSpPr>
      <p:pic>
        <p:nvPicPr>
          <p:cNvPr id="3" name="Picture 2"/>
          <p:cNvPicPr>
            <a:picLocks noChangeAspect="1"/>
          </p:cNvPicPr>
          <p:nvPr userDrawn="1">
            <p:custDataLst>
              <p:tags r:id="rId2"/>
            </p:custDataLst>
          </p:nvPr>
        </p:nvPicPr>
        <p:blipFill>
          <a:blip r:embed="rId3"/>
          <a:srcRect/>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 (with quote)">
    <p:spTree>
      <p:nvGrpSpPr>
        <p:cNvPr id="1" name=""/>
        <p:cNvGrpSpPr/>
        <p:nvPr/>
      </p:nvGrpSpPr>
      <p:grpSpPr>
        <a:xfrm>
          <a:off x="0" y="0"/>
          <a:ext cx="0" cy="0"/>
          <a:chOff x="0" y="0"/>
          <a:chExt cx="0" cy="0"/>
        </a:xfrm>
      </p:grpSpPr>
      <p:pic>
        <p:nvPicPr>
          <p:cNvPr id="3" name="Picture 2"/>
          <p:cNvPicPr>
            <a:picLocks noChangeAspect="1"/>
          </p:cNvPicPr>
          <p:nvPr userDrawn="1">
            <p:custDataLst>
              <p:tags r:id="rId2"/>
            </p:custDataLst>
          </p:nvPr>
        </p:nvPicPr>
        <p:blipFill>
          <a:blip r:embed="rId3"/>
          <a:srcRect/>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0.jpeg"/><Relationship Id="rId2" Type="http://schemas.openxmlformats.org/officeDocument/2006/relationships/slideLayout" Target="../slideLayouts/slideLayout2.xml"/><Relationship Id="rId19" Type="http://schemas.openxmlformats.org/officeDocument/2006/relationships/tags" Target="../tags/tag30.xml"/><Relationship Id="rId18" Type="http://schemas.openxmlformats.org/officeDocument/2006/relationships/tags" Target="../tags/tag29.xml"/><Relationship Id="rId17" Type="http://schemas.openxmlformats.org/officeDocument/2006/relationships/tags" Target="../tags/tag28.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custDataLst>
              <p:tags r:id="rId17"/>
            </p:custDataLst>
          </p:nvPr>
        </p:nvSpPr>
        <p:spPr>
          <a:xfrm>
            <a:off x="457200" y="1759936"/>
            <a:ext cx="8229600" cy="2613435"/>
          </a:xfrm>
          <a:prstGeom prst="rect">
            <a:avLst/>
          </a:prstGeom>
        </p:spPr>
        <p:txBody>
          <a:bodyPr vert="horz" lIns="0" tIns="0" rIns="0" bIns="0" rtlCol="0">
            <a:noAutofit/>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2" name="Title Placeholder 1"/>
          <p:cNvSpPr>
            <a:spLocks noGrp="1"/>
          </p:cNvSpPr>
          <p:nvPr>
            <p:ph type="title"/>
            <p:custDataLst>
              <p:tags r:id="rId18"/>
            </p:custDataLst>
          </p:nvPr>
        </p:nvSpPr>
        <p:spPr>
          <a:xfrm>
            <a:off x="457200" y="1115931"/>
            <a:ext cx="8229600" cy="380667"/>
          </a:xfrm>
          <a:prstGeom prst="rect">
            <a:avLst/>
          </a:prstGeom>
        </p:spPr>
        <p:txBody>
          <a:bodyPr vert="horz" lIns="0" tIns="45720" rIns="0" bIns="0" rtlCol="0" anchor="ctr">
            <a:noAutofit/>
          </a:bodyPr>
          <a:lstStyle/>
          <a:p>
            <a:r>
              <a:rPr lang="en-GB" dirty="0"/>
              <a:t>Click to edit Master title style</a:t>
            </a:r>
            <a:endParaRPr lang="en-US" dirty="0"/>
          </a:p>
        </p:txBody>
      </p:sp>
      <p:pic>
        <p:nvPicPr>
          <p:cNvPr id="6" name="Picture 5"/>
          <p:cNvPicPr>
            <a:picLocks noChangeAspect="1"/>
          </p:cNvPicPr>
          <p:nvPr userDrawn="1">
            <p:custDataLst>
              <p:tags r:id="rId19"/>
            </p:custDataLst>
          </p:nvPr>
        </p:nvPicPr>
        <p:blipFill>
          <a:blip r:embed="rId20"/>
          <a:srcRect/>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p:titleStyle>
    <p:bodyStyle>
      <a:lvl1pPr marL="342900" indent="-342900" algn="l" defTabSz="457200" rtl="0" eaLnBrk="1" latinLnBrk="0" hangingPunct="1">
        <a:spcBef>
          <a:spcPct val="20000"/>
        </a:spcBef>
        <a:buClr>
          <a:srgbClr val="0085CA"/>
        </a:buClr>
        <a:buFont typeface="Arial" panose="020B0604020202090204"/>
        <a:buChar char="•"/>
        <a:defRPr sz="1800" kern="1200">
          <a:solidFill>
            <a:schemeClr val="tx1"/>
          </a:solidFill>
          <a:latin typeface="Arial" panose="020B0604020202090204"/>
          <a:ea typeface="+mn-ea"/>
          <a:cs typeface="Arial" panose="020B0604020202090204"/>
        </a:defRPr>
      </a:lvl1pPr>
      <a:lvl2pPr marL="742950" indent="-285750" algn="l" defTabSz="457200" rtl="0" eaLnBrk="1" latinLnBrk="0" hangingPunct="1">
        <a:spcBef>
          <a:spcPct val="20000"/>
        </a:spcBef>
        <a:buClr>
          <a:srgbClr val="0085CA"/>
        </a:buClr>
        <a:buFont typeface="Arial" panose="020B0604020202090204"/>
        <a:buChar char="–"/>
        <a:defRPr sz="1800" kern="1200">
          <a:solidFill>
            <a:schemeClr val="tx1"/>
          </a:solidFill>
          <a:latin typeface="Arial" panose="020B0604020202090204"/>
          <a:ea typeface="+mn-ea"/>
          <a:cs typeface="Arial" panose="020B0604020202090204"/>
        </a:defRPr>
      </a:lvl2pPr>
      <a:lvl3pPr marL="1143000" indent="-228600" algn="l" defTabSz="457200" rtl="0" eaLnBrk="1" latinLnBrk="0" hangingPunct="1">
        <a:spcBef>
          <a:spcPct val="20000"/>
        </a:spcBef>
        <a:buClr>
          <a:srgbClr val="0085CA"/>
        </a:buClr>
        <a:buFont typeface="Arial" panose="020B0604020202090204"/>
        <a:buChar char="•"/>
        <a:defRPr sz="1200" kern="1200">
          <a:solidFill>
            <a:schemeClr val="tx1"/>
          </a:solidFill>
          <a:latin typeface="Arial" panose="020B0604020202090204"/>
          <a:ea typeface="+mn-ea"/>
          <a:cs typeface="Arial" panose="020B0604020202090204"/>
        </a:defRPr>
      </a:lvl3pPr>
      <a:lvl4pPr marL="1600200" indent="-228600" algn="l" defTabSz="457200" rtl="0" eaLnBrk="1" latinLnBrk="0" hangingPunct="1">
        <a:spcBef>
          <a:spcPct val="20000"/>
        </a:spcBef>
        <a:buClr>
          <a:srgbClr val="0085CA"/>
        </a:buClr>
        <a:buFont typeface="Arial" panose="020B0604020202090204"/>
        <a:buChar char="–"/>
        <a:defRPr sz="1200" kern="1200">
          <a:solidFill>
            <a:schemeClr val="tx1"/>
          </a:solidFill>
          <a:latin typeface="Arial" panose="020B0604020202090204"/>
          <a:ea typeface="+mn-ea"/>
          <a:cs typeface="Arial" panose="020B0604020202090204"/>
        </a:defRPr>
      </a:lvl4pPr>
      <a:lvl5pPr marL="2057400" indent="-228600" algn="l" defTabSz="457200" rtl="0" eaLnBrk="1" latinLnBrk="0" hangingPunct="1">
        <a:spcBef>
          <a:spcPct val="20000"/>
        </a:spcBef>
        <a:buClr>
          <a:srgbClr val="0085CA"/>
        </a:buClr>
        <a:buFont typeface="Arial" panose="020B0604020202090204"/>
        <a:buChar char="»"/>
        <a:defRPr sz="1200" kern="1200">
          <a:solidFill>
            <a:schemeClr val="tx1"/>
          </a:solidFill>
          <a:latin typeface="Arial" panose="020B0604020202090204"/>
          <a:ea typeface="+mn-ea"/>
          <a:cs typeface="Arial" panose="020B0604020202090204"/>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1"/>
          <p:cNvPicPr>
            <a:picLocks noChangeAspect="1"/>
          </p:cNvPicPr>
          <p:nvPr>
            <p:ph type="pic" sz="quarter" idx="13"/>
          </p:nvPr>
        </p:nvPicPr>
        <p:blipFill>
          <a:blip r:embed="rId1"/>
          <a:stretch>
            <a:fillRect/>
          </a:stretch>
        </p:blipFill>
        <p:spPr>
          <a:xfrm>
            <a:off x="4363085" y="706755"/>
            <a:ext cx="4419600" cy="3487420"/>
          </a:xfrm>
          <a:prstGeom prst="rect">
            <a:avLst/>
          </a:prstGeom>
        </p:spPr>
      </p:pic>
      <p:sp>
        <p:nvSpPr>
          <p:cNvPr id="5" name="Subtitle 1"/>
          <p:cNvSpPr txBox="1"/>
          <p:nvPr/>
        </p:nvSpPr>
        <p:spPr>
          <a:xfrm>
            <a:off x="361508" y="3016440"/>
            <a:ext cx="3593803" cy="1479278"/>
          </a:xfrm>
          <a:prstGeom prst="rect">
            <a:avLst/>
          </a:prstGeom>
        </p:spPr>
        <p:txBody>
          <a:bodyPr vert="horz" lIns="0" tIns="0" rIns="0" bIns="0" rtlCol="0">
            <a:noAutofit/>
          </a:bodyPr>
          <a:lstStyle>
            <a:lvl1pPr marL="342900" indent="-342900" algn="l" defTabSz="457200" rtl="0" eaLnBrk="1" latinLnBrk="0" hangingPunct="1">
              <a:spcBef>
                <a:spcPct val="20000"/>
              </a:spcBef>
              <a:buClr>
                <a:srgbClr val="0085CA"/>
              </a:buClr>
              <a:buFont typeface="Arial" panose="020B0604020202090204"/>
              <a:buChar char="•"/>
              <a:defRPr sz="1800" kern="1200">
                <a:solidFill>
                  <a:schemeClr val="tx1"/>
                </a:solidFill>
                <a:latin typeface="Arial" panose="020B0604020202090204"/>
                <a:ea typeface="+mn-ea"/>
                <a:cs typeface="Arial" panose="020B0604020202090204"/>
              </a:defRPr>
            </a:lvl1pPr>
            <a:lvl2pPr marL="742950" indent="-285750" algn="l" defTabSz="457200" rtl="0" eaLnBrk="1" latinLnBrk="0" hangingPunct="1">
              <a:spcBef>
                <a:spcPct val="20000"/>
              </a:spcBef>
              <a:buClr>
                <a:srgbClr val="0085CA"/>
              </a:buClr>
              <a:buFont typeface="Arial" panose="020B0604020202090204"/>
              <a:buChar char="–"/>
              <a:defRPr sz="1800" kern="1200">
                <a:solidFill>
                  <a:schemeClr val="tx1"/>
                </a:solidFill>
                <a:latin typeface="Arial" panose="020B0604020202090204"/>
                <a:ea typeface="+mn-ea"/>
                <a:cs typeface="Arial" panose="020B0604020202090204"/>
              </a:defRPr>
            </a:lvl2pPr>
            <a:lvl3pPr marL="1143000" indent="-228600" algn="l" defTabSz="457200" rtl="0" eaLnBrk="1" latinLnBrk="0" hangingPunct="1">
              <a:spcBef>
                <a:spcPct val="20000"/>
              </a:spcBef>
              <a:buClr>
                <a:srgbClr val="0085CA"/>
              </a:buClr>
              <a:buFont typeface="Arial" panose="020B0604020202090204"/>
              <a:buChar char="•"/>
              <a:defRPr sz="1200" kern="1200">
                <a:solidFill>
                  <a:schemeClr val="tx1"/>
                </a:solidFill>
                <a:latin typeface="Arial" panose="020B0604020202090204"/>
                <a:ea typeface="+mn-ea"/>
                <a:cs typeface="Arial" panose="020B0604020202090204"/>
              </a:defRPr>
            </a:lvl3pPr>
            <a:lvl4pPr marL="1600200" indent="-228600" algn="l" defTabSz="457200" rtl="0" eaLnBrk="1" latinLnBrk="0" hangingPunct="1">
              <a:spcBef>
                <a:spcPct val="20000"/>
              </a:spcBef>
              <a:buClr>
                <a:srgbClr val="0085CA"/>
              </a:buClr>
              <a:buFont typeface="Arial" panose="020B0604020202090204"/>
              <a:buChar char="–"/>
              <a:defRPr sz="1200" kern="1200">
                <a:solidFill>
                  <a:schemeClr val="tx1"/>
                </a:solidFill>
                <a:latin typeface="Arial" panose="020B0604020202090204"/>
                <a:ea typeface="+mn-ea"/>
                <a:cs typeface="Arial" panose="020B0604020202090204"/>
              </a:defRPr>
            </a:lvl4pPr>
            <a:lvl5pPr marL="2057400" indent="-228600" algn="l" defTabSz="457200" rtl="0" eaLnBrk="1" latinLnBrk="0" hangingPunct="1">
              <a:spcBef>
                <a:spcPct val="20000"/>
              </a:spcBef>
              <a:buClr>
                <a:srgbClr val="0085CA"/>
              </a:buClr>
              <a:buFont typeface="Arial" panose="020B0604020202090204"/>
              <a:buChar char="»"/>
              <a:defRPr sz="1200" kern="1200">
                <a:solidFill>
                  <a:schemeClr val="tx1"/>
                </a:solidFill>
                <a:latin typeface="Arial" panose="020B0604020202090204"/>
                <a:ea typeface="+mn-ea"/>
                <a:cs typeface="Arial" panose="020B0604020202090204"/>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buNone/>
            </a:pPr>
            <a:r>
              <a:rPr lang="en-US" altLang="en-GB" sz="1600" b="1" dirty="0">
                <a:solidFill>
                  <a:schemeClr val="bg1"/>
                </a:solidFill>
              </a:rPr>
              <a:t>Zonghui Liu</a:t>
            </a:r>
            <a:br>
              <a:rPr lang="en-GB" sz="1600" b="1" dirty="0">
                <a:solidFill>
                  <a:schemeClr val="bg1"/>
                </a:solidFill>
              </a:rPr>
            </a:br>
            <a:r>
              <a:rPr lang="en-US" altLang="en-GB" sz="1400" dirty="0">
                <a:solidFill>
                  <a:schemeClr val="bg1"/>
                </a:solidFill>
              </a:rPr>
              <a:t>MSc in Applied Computational Science and Engineering</a:t>
            </a:r>
            <a:endParaRPr lang="en-US" altLang="en-GB" sz="1600" dirty="0">
              <a:solidFill>
                <a:schemeClr val="bg1"/>
              </a:solidFill>
            </a:endParaRPr>
          </a:p>
          <a:p>
            <a:pPr marL="0" indent="0">
              <a:buNone/>
            </a:pPr>
            <a:r>
              <a:rPr lang="en-US" altLang="en-GB" sz="1600" b="1" dirty="0">
                <a:solidFill>
                  <a:schemeClr val="bg1"/>
                </a:solidFill>
                <a:latin typeface="Arial Bold" panose="020B0604020202090204" charset="0"/>
                <a:cs typeface="Arial Bold" panose="020B0604020202090204" charset="0"/>
              </a:rPr>
              <a:t>Supervisors:</a:t>
            </a:r>
            <a:endParaRPr lang="en-US" altLang="en-GB" sz="1600" dirty="0">
              <a:solidFill>
                <a:schemeClr val="bg1"/>
              </a:solidFill>
            </a:endParaRPr>
          </a:p>
          <a:p>
            <a:pPr marL="0" indent="0">
              <a:buNone/>
            </a:pPr>
            <a:r>
              <a:rPr lang="en-US" altLang="en-GB" sz="1600" dirty="0">
                <a:solidFill>
                  <a:schemeClr val="bg1"/>
                </a:solidFill>
              </a:rPr>
              <a:t>Dr Marijan Beg</a:t>
            </a:r>
            <a:endParaRPr lang="en-US" altLang="en-GB" sz="1600" dirty="0">
              <a:solidFill>
                <a:schemeClr val="bg1"/>
              </a:solidFill>
            </a:endParaRPr>
          </a:p>
          <a:p>
            <a:pPr marL="0" indent="0">
              <a:buNone/>
            </a:pPr>
            <a:r>
              <a:rPr lang="en-US" altLang="en-GB" sz="1600" dirty="0">
                <a:solidFill>
                  <a:schemeClr val="bg1"/>
                </a:solidFill>
              </a:rPr>
              <a:t>Dr Swapneel Amit Pathak</a:t>
            </a:r>
            <a:endParaRPr lang="en-US" altLang="en-GB" sz="1600" dirty="0">
              <a:solidFill>
                <a:schemeClr val="bg1"/>
              </a:solidFill>
            </a:endParaRPr>
          </a:p>
        </p:txBody>
      </p:sp>
      <p:sp>
        <p:nvSpPr>
          <p:cNvPr id="6" name="Title 2"/>
          <p:cNvSpPr txBox="1"/>
          <p:nvPr/>
        </p:nvSpPr>
        <p:spPr>
          <a:xfrm>
            <a:off x="361508" y="1177126"/>
            <a:ext cx="3806455" cy="1839434"/>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r>
              <a:rPr lang="en-US" altLang="en-GB" sz="3200" u="sng" dirty="0">
                <a:solidFill>
                  <a:schemeClr val="bg1"/>
                </a:solidFill>
              </a:rPr>
              <a:t>Search for a Bloch point using the Mean-field model</a:t>
            </a:r>
            <a:endParaRPr lang="en-GB" sz="3200" dirty="0">
              <a:solidFill>
                <a:schemeClr val="bg1"/>
              </a:solidFill>
            </a:endParaRPr>
          </a:p>
          <a:p>
            <a:endParaRPr lang="en-GB"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
          <p:cNvSpPr txBox="1"/>
          <p:nvPr/>
        </p:nvSpPr>
        <p:spPr>
          <a:xfrm>
            <a:off x="3635375" y="0"/>
            <a:ext cx="550862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2 - MEAN-FIELD MODEL</a:t>
            </a:r>
            <a:endParaRPr lang="en-US" sz="2800" u="sng" dirty="0">
              <a:solidFill>
                <a:schemeClr val="bg1"/>
              </a:solidFill>
            </a:endParaRPr>
          </a:p>
        </p:txBody>
      </p:sp>
      <p:sp>
        <p:nvSpPr>
          <p:cNvPr id="9" name="Title 2"/>
          <p:cNvSpPr txBox="1"/>
          <p:nvPr/>
        </p:nvSpPr>
        <p:spPr>
          <a:xfrm>
            <a:off x="0" y="915670"/>
            <a:ext cx="411035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marL="342900" indent="-342900">
              <a:lnSpc>
                <a:spcPct val="100000"/>
              </a:lnSpc>
              <a:buFont typeface="Arial" panose="020B0604020202090204" pitchFamily="34" charset="0"/>
              <a:buChar char="•"/>
            </a:pPr>
            <a:r>
              <a:rPr lang="en-US" u="sng" dirty="0">
                <a:solidFill>
                  <a:schemeClr val="bg1"/>
                </a:solidFill>
              </a:rPr>
              <a:t>ADVANTAGE</a:t>
            </a:r>
            <a:endParaRPr lang="en-US" u="sng" dirty="0">
              <a:solidFill>
                <a:schemeClr val="bg1"/>
              </a:solidFill>
            </a:endParaRPr>
          </a:p>
        </p:txBody>
      </p:sp>
      <p:sp>
        <p:nvSpPr>
          <p:cNvPr id="4" name="Text Box 3"/>
          <p:cNvSpPr txBox="1"/>
          <p:nvPr/>
        </p:nvSpPr>
        <p:spPr>
          <a:xfrm>
            <a:off x="356870" y="1749425"/>
            <a:ext cx="8430260" cy="1337945"/>
          </a:xfrm>
          <a:prstGeom prst="rect">
            <a:avLst/>
          </a:prstGeom>
          <a:noFill/>
        </p:spPr>
        <p:txBody>
          <a:bodyPr wrap="square" rtlCol="0">
            <a:spAutoFit/>
          </a:bodyPr>
          <a:p>
            <a:pPr marL="285750" indent="-285750">
              <a:lnSpc>
                <a:spcPct val="150000"/>
              </a:lnSpc>
              <a:buFont typeface="Wingdings" panose="05000000000000000000" charset="0"/>
              <a:buChar char=""/>
            </a:pPr>
            <a:r>
              <a:rPr lang="en-US">
                <a:solidFill>
                  <a:srgbClr val="FFC000"/>
                </a:solidFill>
              </a:rPr>
              <a:t>High efficiency</a:t>
            </a:r>
            <a:endParaRPr lang="en-US">
              <a:solidFill>
                <a:schemeClr val="bg1"/>
              </a:solidFill>
            </a:endParaRPr>
          </a:p>
          <a:p>
            <a:pPr marL="742950" lvl="1" indent="-285750">
              <a:lnSpc>
                <a:spcPct val="150000"/>
              </a:lnSpc>
              <a:buFont typeface="Wingdings" panose="05000000000000000000" charset="0"/>
              <a:buChar char=""/>
            </a:pPr>
            <a:r>
              <a:rPr lang="en-US">
                <a:solidFill>
                  <a:schemeClr val="bg1"/>
                </a:solidFill>
              </a:rPr>
              <a:t>along the </a:t>
            </a:r>
            <a:r>
              <a:rPr lang="en-US">
                <a:solidFill>
                  <a:srgbClr val="FFC000"/>
                </a:solidFill>
              </a:rPr>
              <a:t>defined direction</a:t>
            </a:r>
            <a:r>
              <a:rPr lang="en-US">
                <a:solidFill>
                  <a:schemeClr val="bg1"/>
                </a:solidFill>
              </a:rPr>
              <a:t>(effective field)</a:t>
            </a:r>
            <a:endParaRPr lang="en-US">
              <a:solidFill>
                <a:schemeClr val="bg1"/>
              </a:solidFill>
            </a:endParaRPr>
          </a:p>
          <a:p>
            <a:pPr marL="742950" lvl="1" indent="-285750">
              <a:lnSpc>
                <a:spcPct val="150000"/>
              </a:lnSpc>
              <a:buFont typeface="Wingdings" panose="05000000000000000000" charset="0"/>
              <a:buChar char=""/>
            </a:pPr>
            <a:r>
              <a:rPr lang="en-US">
                <a:solidFill>
                  <a:schemeClr val="bg1"/>
                </a:solidFill>
              </a:rPr>
              <a:t>update </a:t>
            </a:r>
            <a:r>
              <a:rPr lang="en-US">
                <a:solidFill>
                  <a:srgbClr val="FFC000"/>
                </a:solidFill>
              </a:rPr>
              <a:t>all lattice at once</a:t>
            </a:r>
            <a:endParaRPr lang="en-US">
              <a:solidFill>
                <a:srgbClr val="FFC000"/>
              </a:solidFill>
            </a:endParaRPr>
          </a:p>
        </p:txBody>
      </p:sp>
      <p:sp>
        <p:nvSpPr>
          <p:cNvPr id="5" name="Text Box 4"/>
          <p:cNvSpPr txBox="1"/>
          <p:nvPr/>
        </p:nvSpPr>
        <p:spPr>
          <a:xfrm>
            <a:off x="437515" y="3087370"/>
            <a:ext cx="8430260" cy="922020"/>
          </a:xfrm>
          <a:prstGeom prst="rect">
            <a:avLst/>
          </a:prstGeom>
          <a:noFill/>
        </p:spPr>
        <p:txBody>
          <a:bodyPr wrap="square" rtlCol="0">
            <a:spAutoFit/>
          </a:bodyPr>
          <a:p>
            <a:pPr marL="285750" indent="-285750">
              <a:lnSpc>
                <a:spcPct val="150000"/>
              </a:lnSpc>
              <a:buFont typeface="Wingdings" panose="05000000000000000000" charset="0"/>
              <a:buChar char=""/>
            </a:pPr>
            <a:r>
              <a:rPr lang="en-US">
                <a:solidFill>
                  <a:schemeClr val="bg1"/>
                </a:solidFill>
              </a:rPr>
              <a:t>Introduce the </a:t>
            </a:r>
            <a:r>
              <a:rPr lang="en-US">
                <a:solidFill>
                  <a:srgbClr val="FFC000"/>
                </a:solidFill>
              </a:rPr>
              <a:t>influence of temperature</a:t>
            </a:r>
            <a:endParaRPr lang="en-US">
              <a:solidFill>
                <a:srgbClr val="FFC000"/>
              </a:solidFill>
            </a:endParaRPr>
          </a:p>
          <a:p>
            <a:pPr marL="285750" indent="-285750">
              <a:lnSpc>
                <a:spcPct val="150000"/>
              </a:lnSpc>
              <a:buFont typeface="Wingdings" panose="05000000000000000000" charset="0"/>
              <a:buChar char=""/>
            </a:pPr>
            <a:r>
              <a:rPr lang="en-US">
                <a:solidFill>
                  <a:schemeClr val="bg1"/>
                </a:solidFill>
              </a:rPr>
              <a:t>Show the </a:t>
            </a:r>
            <a:r>
              <a:rPr lang="en-US">
                <a:solidFill>
                  <a:srgbClr val="FFC000"/>
                </a:solidFill>
              </a:rPr>
              <a:t>detailed structures</a:t>
            </a:r>
            <a:r>
              <a:rPr lang="en-US">
                <a:solidFill>
                  <a:schemeClr val="bg1"/>
                </a:solidFill>
              </a:rPr>
              <a:t> of Bloch points</a:t>
            </a:r>
            <a:endParaRPr lang="en-US">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H-H Bloch point"/>
          <p:cNvPicPr>
            <a:picLocks noChangeAspect="1"/>
          </p:cNvPicPr>
          <p:nvPr/>
        </p:nvPicPr>
        <p:blipFill>
          <a:blip r:embed="rId1"/>
          <a:stretch>
            <a:fillRect/>
          </a:stretch>
        </p:blipFill>
        <p:spPr>
          <a:xfrm>
            <a:off x="2671445" y="954405"/>
            <a:ext cx="6472555" cy="1619885"/>
          </a:xfrm>
          <a:prstGeom prst="rect">
            <a:avLst/>
          </a:prstGeom>
        </p:spPr>
      </p:pic>
      <p:pic>
        <p:nvPicPr>
          <p:cNvPr id="4" name="Picture 3" descr="T-T Bloch point"/>
          <p:cNvPicPr>
            <a:picLocks noChangeAspect="1"/>
          </p:cNvPicPr>
          <p:nvPr/>
        </p:nvPicPr>
        <p:blipFill>
          <a:blip r:embed="rId2"/>
          <a:stretch>
            <a:fillRect/>
          </a:stretch>
        </p:blipFill>
        <p:spPr>
          <a:xfrm>
            <a:off x="2671445" y="2574290"/>
            <a:ext cx="6472467" cy="1620000"/>
          </a:xfrm>
          <a:prstGeom prst="rect">
            <a:avLst/>
          </a:prstGeom>
        </p:spPr>
      </p:pic>
      <p:sp>
        <p:nvSpPr>
          <p:cNvPr id="6" name="Text Box 5"/>
          <p:cNvSpPr txBox="1"/>
          <p:nvPr/>
        </p:nvSpPr>
        <p:spPr>
          <a:xfrm>
            <a:off x="2901315" y="4339590"/>
            <a:ext cx="5469255" cy="368300"/>
          </a:xfrm>
          <a:prstGeom prst="rect">
            <a:avLst/>
          </a:prstGeom>
          <a:noFill/>
        </p:spPr>
        <p:txBody>
          <a:bodyPr wrap="square" rtlCol="0">
            <a:spAutoFit/>
          </a:bodyPr>
          <a:p>
            <a:r>
              <a:rPr lang="en-US">
                <a:solidFill>
                  <a:schemeClr val="bg1"/>
                </a:solidFill>
              </a:rPr>
              <a:t>Fig3: The structures of two types of Bloch points</a:t>
            </a:r>
            <a:endParaRPr lang="en-US">
              <a:solidFill>
                <a:schemeClr val="bg1"/>
              </a:solidFill>
            </a:endParaRPr>
          </a:p>
        </p:txBody>
      </p:sp>
      <p:sp>
        <p:nvSpPr>
          <p:cNvPr id="8" name="Text Box 7"/>
          <p:cNvSpPr txBox="1"/>
          <p:nvPr/>
        </p:nvSpPr>
        <p:spPr>
          <a:xfrm>
            <a:off x="105410" y="2164080"/>
            <a:ext cx="2566035" cy="2030095"/>
          </a:xfrm>
          <a:prstGeom prst="rect">
            <a:avLst/>
          </a:prstGeom>
          <a:noFill/>
        </p:spPr>
        <p:txBody>
          <a:bodyPr wrap="square" rtlCol="0">
            <a:spAutoFit/>
          </a:bodyPr>
          <a:p>
            <a:r>
              <a:rPr lang="en-US">
                <a:solidFill>
                  <a:srgbClr val="FFC000"/>
                </a:solidFill>
              </a:rPr>
              <a:t>Two types of Bloch points</a:t>
            </a:r>
            <a:r>
              <a:rPr lang="en-US">
                <a:solidFill>
                  <a:schemeClr val="bg1"/>
                </a:solidFill>
              </a:rPr>
              <a:t> appear at the interface, when the system is relaxed to </a:t>
            </a:r>
            <a:r>
              <a:rPr lang="en-US">
                <a:solidFill>
                  <a:srgbClr val="FFC000"/>
                </a:solidFill>
              </a:rPr>
              <a:t>the equilibrium state</a:t>
            </a:r>
            <a:r>
              <a:rPr lang="en-US">
                <a:solidFill>
                  <a:schemeClr val="bg1"/>
                </a:solidFill>
              </a:rPr>
              <a:t> using </a:t>
            </a:r>
            <a:r>
              <a:rPr lang="en-US" b="1">
                <a:solidFill>
                  <a:schemeClr val="bg1"/>
                </a:solidFill>
                <a:latin typeface="Arial Bold" panose="020B0604020202090204" charset="0"/>
                <a:cs typeface="Arial Bold" panose="020B0604020202090204" charset="0"/>
                <a:sym typeface="+mn-ea"/>
              </a:rPr>
              <a:t>the Mean-field model</a:t>
            </a:r>
            <a:endParaRPr lang="en-US" b="1">
              <a:solidFill>
                <a:schemeClr val="bg1"/>
              </a:solidFill>
              <a:latin typeface="Arial Bold" panose="020B0604020202090204" charset="0"/>
              <a:cs typeface="Arial Bold" panose="020B0604020202090204" charset="0"/>
            </a:endParaRPr>
          </a:p>
        </p:txBody>
      </p:sp>
      <p:sp>
        <p:nvSpPr>
          <p:cNvPr id="5" name="Title 2"/>
          <p:cNvSpPr txBox="1"/>
          <p:nvPr/>
        </p:nvSpPr>
        <p:spPr>
          <a:xfrm>
            <a:off x="5523865" y="120650"/>
            <a:ext cx="362013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3 - RESULTS</a:t>
            </a:r>
            <a:endParaRPr lang="en-US" sz="2800" u="sng" dirty="0">
              <a:solidFill>
                <a:schemeClr val="bg1"/>
              </a:solidFill>
            </a:endParaRPr>
          </a:p>
        </p:txBody>
      </p:sp>
      <p:sp>
        <p:nvSpPr>
          <p:cNvPr id="7" name="Text Box 6"/>
          <p:cNvSpPr txBox="1"/>
          <p:nvPr/>
        </p:nvSpPr>
        <p:spPr>
          <a:xfrm>
            <a:off x="106045" y="954405"/>
            <a:ext cx="4969510" cy="829945"/>
          </a:xfrm>
          <a:prstGeom prst="rect">
            <a:avLst/>
          </a:prstGeom>
          <a:noFill/>
        </p:spPr>
        <p:txBody>
          <a:bodyPr wrap="square" rtlCol="0">
            <a:spAutoFit/>
          </a:bodyPr>
          <a:p>
            <a:r>
              <a:rPr lang="en-US" sz="2400" b="1" u="sng" dirty="0">
                <a:solidFill>
                  <a:schemeClr val="bg1"/>
                </a:solidFill>
                <a:latin typeface="Arial Bold" panose="020B0604020202090204" charset="0"/>
                <a:cs typeface="Arial Bold" panose="020B0604020202090204" charset="0"/>
                <a:sym typeface="+mn-ea"/>
              </a:rPr>
              <a:t>RESULT:</a:t>
            </a:r>
            <a:r>
              <a:rPr lang="en-US" sz="2400" u="sng" dirty="0">
                <a:solidFill>
                  <a:schemeClr val="bg1"/>
                </a:solidFill>
                <a:sym typeface="+mn-ea"/>
              </a:rPr>
              <a:t> </a:t>
            </a:r>
            <a:endParaRPr lang="en-US" sz="2400" u="sng" dirty="0">
              <a:solidFill>
                <a:schemeClr val="bg1"/>
              </a:solidFill>
              <a:sym typeface="+mn-ea"/>
            </a:endParaRPr>
          </a:p>
          <a:p>
            <a:r>
              <a:rPr lang="en-US" sz="2400" b="1" u="sng">
                <a:solidFill>
                  <a:schemeClr val="bg1"/>
                </a:solidFill>
                <a:latin typeface="Arial Bold" panose="020B0604020202090204" charset="0"/>
                <a:cs typeface="Arial Bold" panose="020B0604020202090204" charset="0"/>
              </a:rPr>
              <a:t>STABILITY</a:t>
            </a:r>
            <a:endParaRPr lang="en-US" sz="2400" b="1" u="sng">
              <a:solidFill>
                <a:schemeClr val="bg1"/>
              </a:solidFill>
              <a:latin typeface="Arial Bold" panose="020B0604020202090204" charset="0"/>
              <a:cs typeface="Arial Bold" panose="020B060402020209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H-H Bloch point"/>
          <p:cNvPicPr>
            <a:picLocks noChangeAspect="1"/>
          </p:cNvPicPr>
          <p:nvPr/>
        </p:nvPicPr>
        <p:blipFill>
          <a:blip r:embed="rId1"/>
          <a:stretch>
            <a:fillRect/>
          </a:stretch>
        </p:blipFill>
        <p:spPr>
          <a:xfrm>
            <a:off x="2296160" y="2626360"/>
            <a:ext cx="6472555" cy="1619885"/>
          </a:xfrm>
          <a:prstGeom prst="rect">
            <a:avLst/>
          </a:prstGeom>
        </p:spPr>
      </p:pic>
      <p:pic>
        <p:nvPicPr>
          <p:cNvPr id="5" name="Picture 4" descr="Screenshot 2022-09-10 at 17.50.24"/>
          <p:cNvPicPr>
            <a:picLocks noChangeAspect="1"/>
          </p:cNvPicPr>
          <p:nvPr/>
        </p:nvPicPr>
        <p:blipFill>
          <a:blip r:embed="rId2"/>
          <a:srcRect l="3435" b="35191"/>
          <a:stretch>
            <a:fillRect/>
          </a:stretch>
        </p:blipFill>
        <p:spPr>
          <a:xfrm>
            <a:off x="4462780" y="1030605"/>
            <a:ext cx="1606550" cy="1078230"/>
          </a:xfrm>
          <a:prstGeom prst="rect">
            <a:avLst/>
          </a:prstGeom>
        </p:spPr>
      </p:pic>
      <p:pic>
        <p:nvPicPr>
          <p:cNvPr id="6" name="Picture 5" descr="Screenshot 2022-09-10 at 17.50.46"/>
          <p:cNvPicPr>
            <a:picLocks noChangeAspect="1"/>
          </p:cNvPicPr>
          <p:nvPr/>
        </p:nvPicPr>
        <p:blipFill>
          <a:blip r:embed="rId3"/>
          <a:srcRect t="3371"/>
          <a:stretch>
            <a:fillRect/>
          </a:stretch>
        </p:blipFill>
        <p:spPr>
          <a:xfrm>
            <a:off x="6657340" y="1016635"/>
            <a:ext cx="1574800" cy="1092200"/>
          </a:xfrm>
          <a:prstGeom prst="rect">
            <a:avLst/>
          </a:prstGeom>
        </p:spPr>
      </p:pic>
      <p:cxnSp>
        <p:nvCxnSpPr>
          <p:cNvPr id="7" name="Straight Connector 6"/>
          <p:cNvCxnSpPr/>
          <p:nvPr/>
        </p:nvCxnSpPr>
        <p:spPr>
          <a:xfrm>
            <a:off x="4534535" y="2108835"/>
            <a:ext cx="784860" cy="1345565"/>
          </a:xfrm>
          <a:prstGeom prst="line">
            <a:avLst/>
          </a:prstGeom>
          <a:ln w="28575"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5497830" y="2108835"/>
            <a:ext cx="502285" cy="1345565"/>
          </a:xfrm>
          <a:prstGeom prst="line">
            <a:avLst/>
          </a:prstGeom>
          <a:ln w="28575"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657340" y="2108835"/>
            <a:ext cx="762635" cy="1263650"/>
          </a:xfrm>
          <a:prstGeom prst="line">
            <a:avLst/>
          </a:prstGeom>
          <a:ln w="28575"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573645" y="2108835"/>
            <a:ext cx="658495" cy="1345565"/>
          </a:xfrm>
          <a:prstGeom prst="line">
            <a:avLst/>
          </a:prstGeom>
          <a:ln w="28575"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pic>
        <p:nvPicPr>
          <p:cNvPr id="11" name="Picture 10" descr="Screenshot 2022-09-10 at 17.55.52"/>
          <p:cNvPicPr>
            <a:picLocks noChangeAspect="1"/>
          </p:cNvPicPr>
          <p:nvPr/>
        </p:nvPicPr>
        <p:blipFill>
          <a:blip r:embed="rId4"/>
          <a:srcRect t="6279" r="2195"/>
          <a:stretch>
            <a:fillRect/>
          </a:stretch>
        </p:blipFill>
        <p:spPr>
          <a:xfrm>
            <a:off x="2634615" y="1030605"/>
            <a:ext cx="1018540" cy="1023620"/>
          </a:xfrm>
          <a:prstGeom prst="rect">
            <a:avLst/>
          </a:prstGeom>
        </p:spPr>
      </p:pic>
      <p:cxnSp>
        <p:nvCxnSpPr>
          <p:cNvPr id="12" name="Straight Connector 11"/>
          <p:cNvCxnSpPr/>
          <p:nvPr/>
        </p:nvCxnSpPr>
        <p:spPr>
          <a:xfrm>
            <a:off x="2634615" y="2058670"/>
            <a:ext cx="469900" cy="1125220"/>
          </a:xfrm>
          <a:prstGeom prst="line">
            <a:avLst/>
          </a:prstGeom>
          <a:ln w="28575"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333750" y="2081530"/>
            <a:ext cx="297180" cy="1102360"/>
          </a:xfrm>
          <a:prstGeom prst="line">
            <a:avLst/>
          </a:prstGeom>
          <a:ln w="28575"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sp>
        <p:nvSpPr>
          <p:cNvPr id="2" name="Title 2"/>
          <p:cNvSpPr txBox="1"/>
          <p:nvPr/>
        </p:nvSpPr>
        <p:spPr>
          <a:xfrm>
            <a:off x="5523865" y="120650"/>
            <a:ext cx="362013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3 - RESULTS</a:t>
            </a:r>
            <a:endParaRPr lang="en-US" sz="2800" u="sng" dirty="0">
              <a:solidFill>
                <a:schemeClr val="bg1"/>
              </a:solidFill>
            </a:endParaRPr>
          </a:p>
        </p:txBody>
      </p:sp>
      <p:sp>
        <p:nvSpPr>
          <p:cNvPr id="4" name="Text Box 3"/>
          <p:cNvSpPr txBox="1"/>
          <p:nvPr/>
        </p:nvSpPr>
        <p:spPr>
          <a:xfrm>
            <a:off x="106045" y="954405"/>
            <a:ext cx="4969510" cy="829945"/>
          </a:xfrm>
          <a:prstGeom prst="rect">
            <a:avLst/>
          </a:prstGeom>
          <a:noFill/>
        </p:spPr>
        <p:txBody>
          <a:bodyPr wrap="square" rtlCol="0">
            <a:spAutoFit/>
          </a:bodyPr>
          <a:p>
            <a:r>
              <a:rPr lang="en-US" sz="2400" b="1" u="sng" dirty="0">
                <a:solidFill>
                  <a:schemeClr val="bg1"/>
                </a:solidFill>
                <a:latin typeface="Arial Bold" panose="020B0604020202090204" charset="0"/>
                <a:cs typeface="Arial Bold" panose="020B0604020202090204" charset="0"/>
                <a:sym typeface="+mn-ea"/>
              </a:rPr>
              <a:t>RESULT:</a:t>
            </a:r>
            <a:r>
              <a:rPr lang="en-US" sz="2400" u="sng" dirty="0">
                <a:solidFill>
                  <a:schemeClr val="bg1"/>
                </a:solidFill>
                <a:sym typeface="+mn-ea"/>
              </a:rPr>
              <a:t> </a:t>
            </a:r>
            <a:endParaRPr lang="en-US" sz="2400" u="sng" dirty="0">
              <a:solidFill>
                <a:schemeClr val="bg1"/>
              </a:solidFill>
              <a:sym typeface="+mn-ea"/>
            </a:endParaRPr>
          </a:p>
          <a:p>
            <a:r>
              <a:rPr lang="en-US" sz="2400" b="1" u="sng">
                <a:solidFill>
                  <a:schemeClr val="bg1"/>
                </a:solidFill>
                <a:latin typeface="Arial Bold" panose="020B0604020202090204" charset="0"/>
                <a:cs typeface="Arial Bold" panose="020B0604020202090204" charset="0"/>
              </a:rPr>
              <a:t>STABILITY</a:t>
            </a:r>
            <a:endParaRPr lang="en-US" sz="2400" b="1" u="sng">
              <a:solidFill>
                <a:schemeClr val="bg1"/>
              </a:solidFill>
              <a:latin typeface="Arial Bold" panose="020B0604020202090204" charset="0"/>
              <a:cs typeface="Arial Bold" panose="020B0604020202090204" charset="0"/>
            </a:endParaRPr>
          </a:p>
        </p:txBody>
      </p:sp>
      <p:sp>
        <p:nvSpPr>
          <p:cNvPr id="14" name="Text Box 13"/>
          <p:cNvSpPr txBox="1"/>
          <p:nvPr/>
        </p:nvSpPr>
        <p:spPr>
          <a:xfrm>
            <a:off x="2901315" y="4339590"/>
            <a:ext cx="5469255" cy="337185"/>
          </a:xfrm>
          <a:prstGeom prst="rect">
            <a:avLst/>
          </a:prstGeom>
          <a:noFill/>
        </p:spPr>
        <p:txBody>
          <a:bodyPr wrap="square" rtlCol="0">
            <a:spAutoFit/>
          </a:bodyPr>
          <a:p>
            <a:r>
              <a:rPr lang="en-US" sz="1600">
                <a:solidFill>
                  <a:schemeClr val="bg1"/>
                </a:solidFill>
              </a:rPr>
              <a:t>Fig4: The detailed structure of Head-to-Head Bloch points</a:t>
            </a:r>
            <a:endParaRPr lang="en-US" sz="1600">
              <a:solidFill>
                <a:schemeClr val="bg1"/>
              </a:solidFill>
            </a:endParaRPr>
          </a:p>
        </p:txBody>
      </p:sp>
      <p:sp>
        <p:nvSpPr>
          <p:cNvPr id="16" name="Text Box 15"/>
          <p:cNvSpPr txBox="1"/>
          <p:nvPr/>
        </p:nvSpPr>
        <p:spPr>
          <a:xfrm>
            <a:off x="106045" y="2431415"/>
            <a:ext cx="1991995" cy="1814830"/>
          </a:xfrm>
          <a:prstGeom prst="rect">
            <a:avLst/>
          </a:prstGeom>
          <a:noFill/>
        </p:spPr>
        <p:txBody>
          <a:bodyPr wrap="square" rtlCol="0">
            <a:spAutoFit/>
          </a:bodyPr>
          <a:p>
            <a:pPr>
              <a:lnSpc>
                <a:spcPct val="100000"/>
              </a:lnSpc>
            </a:pPr>
            <a:r>
              <a:rPr lang="en-US" sz="1600">
                <a:solidFill>
                  <a:schemeClr val="bg1"/>
                </a:solidFill>
              </a:rPr>
              <a:t>The magnetization at the centre of the interface </a:t>
            </a:r>
            <a:r>
              <a:rPr lang="en-US" sz="1600">
                <a:solidFill>
                  <a:srgbClr val="FFC000"/>
                </a:solidFill>
              </a:rPr>
              <a:t>offset each other</a:t>
            </a:r>
            <a:r>
              <a:rPr lang="en-US" sz="1600">
                <a:solidFill>
                  <a:schemeClr val="bg1"/>
                </a:solidFill>
              </a:rPr>
              <a:t>, resulting in a stable Head-to-Head Bloch point.</a:t>
            </a:r>
            <a:endParaRPr lang="en-US" sz="160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txBox="1"/>
          <p:nvPr/>
        </p:nvSpPr>
        <p:spPr>
          <a:xfrm>
            <a:off x="5523865" y="120650"/>
            <a:ext cx="362013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3 - RESULTS</a:t>
            </a:r>
            <a:endParaRPr lang="en-US" sz="2800" u="sng" dirty="0">
              <a:solidFill>
                <a:schemeClr val="bg1"/>
              </a:solidFill>
            </a:endParaRPr>
          </a:p>
        </p:txBody>
      </p:sp>
      <p:sp>
        <p:nvSpPr>
          <p:cNvPr id="4" name="Text Box 3"/>
          <p:cNvSpPr txBox="1"/>
          <p:nvPr/>
        </p:nvSpPr>
        <p:spPr>
          <a:xfrm>
            <a:off x="106045" y="954405"/>
            <a:ext cx="4969510" cy="460375"/>
          </a:xfrm>
          <a:prstGeom prst="rect">
            <a:avLst/>
          </a:prstGeom>
          <a:noFill/>
        </p:spPr>
        <p:txBody>
          <a:bodyPr wrap="square" rtlCol="0">
            <a:spAutoFit/>
          </a:bodyPr>
          <a:p>
            <a:r>
              <a:rPr lang="en-US" sz="2400" b="1" u="sng" dirty="0">
                <a:solidFill>
                  <a:schemeClr val="bg1"/>
                </a:solidFill>
                <a:latin typeface="Arial Bold" panose="020B0604020202090204" charset="0"/>
                <a:cs typeface="Arial Bold" panose="020B0604020202090204" charset="0"/>
                <a:sym typeface="+mn-ea"/>
              </a:rPr>
              <a:t>RESULT:</a:t>
            </a:r>
            <a:r>
              <a:rPr lang="en-US" sz="2400" u="sng" dirty="0">
                <a:solidFill>
                  <a:schemeClr val="bg1"/>
                </a:solidFill>
                <a:sym typeface="+mn-ea"/>
              </a:rPr>
              <a:t> </a:t>
            </a:r>
            <a:r>
              <a:rPr lang="en-US" sz="2400" u="sng">
                <a:solidFill>
                  <a:schemeClr val="bg1"/>
                </a:solidFill>
                <a:sym typeface="+mn-ea"/>
              </a:rPr>
              <a:t>HYSTERESIS</a:t>
            </a:r>
            <a:endParaRPr lang="en-US" sz="2400" b="1" u="sng">
              <a:solidFill>
                <a:schemeClr val="bg1"/>
              </a:solidFill>
              <a:latin typeface="Arial Bold" panose="020B0604020202090204" charset="0"/>
              <a:cs typeface="Arial Bold" panose="020B0604020202090204" charset="0"/>
              <a:sym typeface="+mn-ea"/>
            </a:endParaRPr>
          </a:p>
        </p:txBody>
      </p:sp>
      <p:pic>
        <p:nvPicPr>
          <p:cNvPr id="5" name="Picture 4" descr="Screenshot 2022-09-11 at 00.41.54"/>
          <p:cNvPicPr>
            <a:picLocks noChangeAspect="1"/>
          </p:cNvPicPr>
          <p:nvPr/>
        </p:nvPicPr>
        <p:blipFill>
          <a:blip r:embed="rId1"/>
          <a:stretch>
            <a:fillRect/>
          </a:stretch>
        </p:blipFill>
        <p:spPr>
          <a:xfrm>
            <a:off x="3650615" y="982980"/>
            <a:ext cx="5086350" cy="3177540"/>
          </a:xfrm>
          <a:prstGeom prst="rect">
            <a:avLst/>
          </a:prstGeom>
        </p:spPr>
      </p:pic>
      <p:sp>
        <p:nvSpPr>
          <p:cNvPr id="14" name="Text Box 13"/>
          <p:cNvSpPr txBox="1"/>
          <p:nvPr/>
        </p:nvSpPr>
        <p:spPr>
          <a:xfrm>
            <a:off x="4258945" y="4330700"/>
            <a:ext cx="4319905" cy="337185"/>
          </a:xfrm>
          <a:prstGeom prst="rect">
            <a:avLst/>
          </a:prstGeom>
          <a:noFill/>
        </p:spPr>
        <p:txBody>
          <a:bodyPr wrap="square" rtlCol="0">
            <a:spAutoFit/>
          </a:bodyPr>
          <a:p>
            <a:r>
              <a:rPr lang="en-US" sz="1600">
                <a:solidFill>
                  <a:schemeClr val="bg1"/>
                </a:solidFill>
              </a:rPr>
              <a:t>Fig5: The hysteretic behaviour of the system</a:t>
            </a:r>
            <a:endParaRPr lang="en-US" sz="1600">
              <a:solidFill>
                <a:schemeClr val="bg1"/>
              </a:solidFill>
            </a:endParaRPr>
          </a:p>
        </p:txBody>
      </p:sp>
      <p:cxnSp>
        <p:nvCxnSpPr>
          <p:cNvPr id="6" name="Straight Connector 5"/>
          <p:cNvCxnSpPr/>
          <p:nvPr/>
        </p:nvCxnSpPr>
        <p:spPr>
          <a:xfrm>
            <a:off x="6446520" y="2010410"/>
            <a:ext cx="0" cy="673100"/>
          </a:xfrm>
          <a:prstGeom prst="line">
            <a:avLst/>
          </a:prstGeom>
          <a:ln w="22225" cmpd="sng">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37910" y="2683510"/>
            <a:ext cx="0" cy="570230"/>
          </a:xfrm>
          <a:prstGeom prst="line">
            <a:avLst/>
          </a:prstGeom>
          <a:ln w="22225" cmpd="sng">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8" name="Text Box 7"/>
          <p:cNvSpPr txBox="1"/>
          <p:nvPr/>
        </p:nvSpPr>
        <p:spPr>
          <a:xfrm>
            <a:off x="6268720" y="2683510"/>
            <a:ext cx="542290" cy="275590"/>
          </a:xfrm>
          <a:prstGeom prst="rect">
            <a:avLst/>
          </a:prstGeom>
          <a:noFill/>
        </p:spPr>
        <p:txBody>
          <a:bodyPr wrap="square" rtlCol="0">
            <a:spAutoFit/>
          </a:bodyPr>
          <a:p>
            <a:r>
              <a:rPr lang="en-US" sz="1200">
                <a:solidFill>
                  <a:srgbClr val="C00000"/>
                </a:solidFill>
              </a:rPr>
              <a:t>0.1</a:t>
            </a:r>
            <a:endParaRPr lang="en-US" sz="1200">
              <a:solidFill>
                <a:srgbClr val="C00000"/>
              </a:solidFill>
            </a:endParaRPr>
          </a:p>
        </p:txBody>
      </p:sp>
      <p:sp>
        <p:nvSpPr>
          <p:cNvPr id="9" name="Text Box 8"/>
          <p:cNvSpPr txBox="1"/>
          <p:nvPr/>
        </p:nvSpPr>
        <p:spPr>
          <a:xfrm>
            <a:off x="5866765" y="2407920"/>
            <a:ext cx="542290" cy="275590"/>
          </a:xfrm>
          <a:prstGeom prst="rect">
            <a:avLst/>
          </a:prstGeom>
          <a:noFill/>
        </p:spPr>
        <p:txBody>
          <a:bodyPr wrap="square" rtlCol="0">
            <a:spAutoFit/>
          </a:bodyPr>
          <a:p>
            <a:r>
              <a:rPr lang="en-US" sz="1200">
                <a:solidFill>
                  <a:srgbClr val="C00000"/>
                </a:solidFill>
              </a:rPr>
              <a:t>-0.1</a:t>
            </a:r>
            <a:endParaRPr lang="en-US" sz="1200">
              <a:solidFill>
                <a:srgbClr val="C00000"/>
              </a:solidFill>
            </a:endParaRPr>
          </a:p>
        </p:txBody>
      </p:sp>
      <p:sp>
        <p:nvSpPr>
          <p:cNvPr id="10" name="Text Box 9"/>
          <p:cNvSpPr txBox="1"/>
          <p:nvPr/>
        </p:nvSpPr>
        <p:spPr>
          <a:xfrm>
            <a:off x="224790" y="1529080"/>
            <a:ext cx="3291840" cy="2584450"/>
          </a:xfrm>
          <a:prstGeom prst="rect">
            <a:avLst/>
          </a:prstGeom>
          <a:noFill/>
        </p:spPr>
        <p:txBody>
          <a:bodyPr wrap="square" rtlCol="0">
            <a:spAutoFit/>
          </a:bodyPr>
          <a:p>
            <a:pPr marL="285750" indent="-285750">
              <a:lnSpc>
                <a:spcPct val="150000"/>
              </a:lnSpc>
              <a:buFont typeface="Wingdings" panose="05000000000000000000" charset="0"/>
              <a:buChar char=""/>
            </a:pPr>
            <a:r>
              <a:rPr lang="en-US">
                <a:solidFill>
                  <a:srgbClr val="FFC000"/>
                </a:solidFill>
              </a:rPr>
              <a:t>H-H to T-T</a:t>
            </a:r>
            <a:r>
              <a:rPr lang="en-US">
                <a:solidFill>
                  <a:schemeClr val="bg1"/>
                </a:solidFill>
              </a:rPr>
              <a:t>:</a:t>
            </a:r>
            <a:endParaRPr lang="en-US">
              <a:solidFill>
                <a:schemeClr val="bg1"/>
              </a:solidFill>
            </a:endParaRPr>
          </a:p>
          <a:p>
            <a:pPr marL="742950" lvl="1" indent="-285750">
              <a:lnSpc>
                <a:spcPct val="150000"/>
              </a:lnSpc>
              <a:buFont typeface="Wingdings" panose="05000000000000000000" charset="0"/>
              <a:buChar char=""/>
            </a:pPr>
            <a:r>
              <a:rPr lang="en-US">
                <a:solidFill>
                  <a:schemeClr val="bg1"/>
                </a:solidFill>
              </a:rPr>
              <a:t>increase to 1T</a:t>
            </a:r>
            <a:endParaRPr lang="en-US">
              <a:solidFill>
                <a:schemeClr val="bg1"/>
              </a:solidFill>
            </a:endParaRPr>
          </a:p>
          <a:p>
            <a:pPr marL="742950" lvl="1" indent="-285750">
              <a:lnSpc>
                <a:spcPct val="150000"/>
              </a:lnSpc>
              <a:buFont typeface="Wingdings" panose="05000000000000000000" charset="0"/>
              <a:buChar char=""/>
            </a:pPr>
            <a:r>
              <a:rPr lang="en-US">
                <a:solidFill>
                  <a:schemeClr val="bg1"/>
                </a:solidFill>
              </a:rPr>
              <a:t>decrease to -0.1T</a:t>
            </a:r>
            <a:endParaRPr lang="en-US">
              <a:solidFill>
                <a:schemeClr val="bg1"/>
              </a:solidFill>
            </a:endParaRPr>
          </a:p>
          <a:p>
            <a:pPr marL="285750" indent="-285750">
              <a:lnSpc>
                <a:spcPct val="150000"/>
              </a:lnSpc>
              <a:buFont typeface="Wingdings" panose="05000000000000000000" charset="0"/>
              <a:buChar char=""/>
            </a:pPr>
            <a:r>
              <a:rPr lang="en-US">
                <a:solidFill>
                  <a:srgbClr val="FFC000"/>
                </a:solidFill>
              </a:rPr>
              <a:t>T-T to H-H</a:t>
            </a:r>
            <a:r>
              <a:rPr lang="en-US">
                <a:solidFill>
                  <a:schemeClr val="bg1"/>
                </a:solidFill>
              </a:rPr>
              <a:t>:</a:t>
            </a:r>
            <a:endParaRPr lang="en-US">
              <a:solidFill>
                <a:schemeClr val="bg1"/>
              </a:solidFill>
            </a:endParaRPr>
          </a:p>
          <a:p>
            <a:pPr marL="742950" lvl="1" indent="-285750">
              <a:lnSpc>
                <a:spcPct val="150000"/>
              </a:lnSpc>
              <a:buFont typeface="Wingdings" panose="05000000000000000000" charset="0"/>
              <a:buChar char=""/>
            </a:pPr>
            <a:r>
              <a:rPr lang="en-US">
                <a:solidFill>
                  <a:schemeClr val="bg1"/>
                </a:solidFill>
              </a:rPr>
              <a:t>decrease to -1T</a:t>
            </a:r>
            <a:endParaRPr lang="en-US">
              <a:solidFill>
                <a:schemeClr val="bg1"/>
              </a:solidFill>
            </a:endParaRPr>
          </a:p>
          <a:p>
            <a:pPr marL="742950" lvl="1" indent="-285750">
              <a:lnSpc>
                <a:spcPct val="150000"/>
              </a:lnSpc>
              <a:buFont typeface="Wingdings" panose="05000000000000000000" charset="0"/>
              <a:buChar char=""/>
            </a:pPr>
            <a:r>
              <a:rPr lang="en-US">
                <a:solidFill>
                  <a:schemeClr val="bg1"/>
                </a:solidFill>
              </a:rPr>
              <a:t>increase to 0.1T</a:t>
            </a:r>
            <a:endParaRPr lang="en-US">
              <a:solidFill>
                <a:srgbClr val="FFC000"/>
              </a:solidFill>
            </a:endParaRPr>
          </a:p>
        </p:txBody>
      </p:sp>
      <p:sp>
        <p:nvSpPr>
          <p:cNvPr id="2" name="Text Box 1"/>
          <p:cNvSpPr txBox="1"/>
          <p:nvPr/>
        </p:nvSpPr>
        <p:spPr>
          <a:xfrm>
            <a:off x="6268720" y="1304925"/>
            <a:ext cx="1624330" cy="583565"/>
          </a:xfrm>
          <a:prstGeom prst="rect">
            <a:avLst/>
          </a:prstGeom>
          <a:noFill/>
        </p:spPr>
        <p:txBody>
          <a:bodyPr wrap="square" rtlCol="0" anchor="t">
            <a:spAutoFit/>
          </a:bodyPr>
          <a:p>
            <a:r>
              <a:rPr lang="en-US" sz="1600">
                <a:solidFill>
                  <a:srgbClr val="D26500"/>
                </a:solidFill>
                <a:sym typeface="+mn-ea"/>
              </a:rPr>
              <a:t>Head-to-Head</a:t>
            </a:r>
            <a:endParaRPr lang="en-US" sz="1600">
              <a:solidFill>
                <a:srgbClr val="D26500"/>
              </a:solidFill>
              <a:sym typeface="+mn-ea"/>
            </a:endParaRPr>
          </a:p>
          <a:p>
            <a:r>
              <a:rPr lang="en-US" sz="1600">
                <a:solidFill>
                  <a:srgbClr val="D26500"/>
                </a:solidFill>
                <a:sym typeface="+mn-ea"/>
              </a:rPr>
              <a:t>Bloch Point</a:t>
            </a:r>
            <a:endParaRPr lang="en-US" sz="1600"/>
          </a:p>
        </p:txBody>
      </p:sp>
      <p:sp>
        <p:nvSpPr>
          <p:cNvPr id="11" name="Text Box 10"/>
          <p:cNvSpPr txBox="1"/>
          <p:nvPr/>
        </p:nvSpPr>
        <p:spPr>
          <a:xfrm>
            <a:off x="4939030" y="3484880"/>
            <a:ext cx="1198880" cy="614045"/>
          </a:xfrm>
          <a:prstGeom prst="rect">
            <a:avLst/>
          </a:prstGeom>
          <a:noFill/>
        </p:spPr>
        <p:txBody>
          <a:bodyPr wrap="none" rtlCol="0" anchor="t">
            <a:spAutoFit/>
          </a:bodyPr>
          <a:p>
            <a:r>
              <a:rPr lang="en-US" sz="1600">
                <a:solidFill>
                  <a:srgbClr val="00B050"/>
                </a:solidFill>
                <a:sym typeface="+mn-ea"/>
              </a:rPr>
              <a:t>Tail-to-Tail </a:t>
            </a:r>
            <a:endParaRPr lang="en-US" sz="1600">
              <a:solidFill>
                <a:srgbClr val="00B050"/>
              </a:solidFill>
              <a:sym typeface="+mn-ea"/>
            </a:endParaRPr>
          </a:p>
          <a:p>
            <a:r>
              <a:rPr lang="en-US" sz="1600">
                <a:solidFill>
                  <a:srgbClr val="00B050"/>
                </a:solidFill>
                <a:sym typeface="+mn-ea"/>
              </a:rPr>
              <a:t>Bloch poin</a:t>
            </a:r>
            <a:r>
              <a:rPr lang="en-US">
                <a:solidFill>
                  <a:schemeClr val="bg1"/>
                </a:solidFill>
                <a:sym typeface="+mn-ea"/>
              </a:rPr>
              <a:t>t</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txBox="1"/>
          <p:nvPr/>
        </p:nvSpPr>
        <p:spPr>
          <a:xfrm>
            <a:off x="4720590" y="120650"/>
            <a:ext cx="4423410"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4 - CONCLUSION</a:t>
            </a:r>
            <a:endParaRPr lang="en-US" sz="2800" u="sng" dirty="0">
              <a:solidFill>
                <a:schemeClr val="bg1"/>
              </a:solidFill>
            </a:endParaRPr>
          </a:p>
        </p:txBody>
      </p:sp>
      <p:sp>
        <p:nvSpPr>
          <p:cNvPr id="4" name="Text Box 3"/>
          <p:cNvSpPr txBox="1"/>
          <p:nvPr/>
        </p:nvSpPr>
        <p:spPr>
          <a:xfrm>
            <a:off x="414655" y="1140460"/>
            <a:ext cx="8314055" cy="3415030"/>
          </a:xfrm>
          <a:prstGeom prst="rect">
            <a:avLst/>
          </a:prstGeom>
          <a:noFill/>
        </p:spPr>
        <p:txBody>
          <a:bodyPr wrap="square" rtlCol="0">
            <a:spAutoFit/>
          </a:bodyPr>
          <a:p>
            <a:pPr marL="285750" indent="-285750">
              <a:lnSpc>
                <a:spcPct val="150000"/>
              </a:lnSpc>
              <a:spcBef>
                <a:spcPts val="0"/>
              </a:spcBef>
              <a:spcAft>
                <a:spcPts val="0"/>
              </a:spcAft>
              <a:buFont typeface="Wingdings" panose="05000000000000000000" charset="0"/>
              <a:buChar char=""/>
            </a:pPr>
            <a:r>
              <a:rPr lang="en-US">
                <a:solidFill>
                  <a:schemeClr val="bg1"/>
                </a:solidFill>
              </a:rPr>
              <a:t>This project implements </a:t>
            </a:r>
            <a:r>
              <a:rPr lang="en-US">
                <a:solidFill>
                  <a:srgbClr val="FFC000"/>
                </a:solidFill>
              </a:rPr>
              <a:t>the Mean-field model</a:t>
            </a:r>
            <a:endParaRPr lang="en-US">
              <a:solidFill>
                <a:srgbClr val="FFC000"/>
              </a:solidFill>
            </a:endParaRPr>
          </a:p>
          <a:p>
            <a:pPr marL="285750" indent="-285750">
              <a:lnSpc>
                <a:spcPct val="150000"/>
              </a:lnSpc>
              <a:spcBef>
                <a:spcPts val="0"/>
              </a:spcBef>
              <a:spcAft>
                <a:spcPts val="0"/>
              </a:spcAft>
              <a:buFont typeface="Wingdings" panose="05000000000000000000" charset="0"/>
              <a:buChar char=""/>
            </a:pPr>
            <a:r>
              <a:rPr lang="en-US">
                <a:solidFill>
                  <a:schemeClr val="bg1"/>
                </a:solidFill>
              </a:rPr>
              <a:t>Using the Mean-field model, the </a:t>
            </a:r>
            <a:r>
              <a:rPr lang="en-US">
                <a:solidFill>
                  <a:srgbClr val="FFC000"/>
                </a:solidFill>
              </a:rPr>
              <a:t>stability</a:t>
            </a:r>
            <a:r>
              <a:rPr lang="en-US">
                <a:solidFill>
                  <a:schemeClr val="bg1"/>
                </a:solidFill>
              </a:rPr>
              <a:t> and </a:t>
            </a:r>
            <a:r>
              <a:rPr lang="en-US">
                <a:solidFill>
                  <a:srgbClr val="FFC000"/>
                </a:solidFill>
              </a:rPr>
              <a:t>hysteretic behaviour</a:t>
            </a:r>
            <a:r>
              <a:rPr lang="en-US">
                <a:solidFill>
                  <a:schemeClr val="bg1"/>
                </a:solidFill>
              </a:rPr>
              <a:t> of Bloch points are studied.</a:t>
            </a:r>
            <a:endParaRPr lang="en-US">
              <a:solidFill>
                <a:schemeClr val="bg1"/>
              </a:solidFill>
            </a:endParaRPr>
          </a:p>
          <a:p>
            <a:pPr marL="742950" lvl="1" indent="-285750">
              <a:lnSpc>
                <a:spcPct val="150000"/>
              </a:lnSpc>
              <a:spcBef>
                <a:spcPts val="0"/>
              </a:spcBef>
              <a:spcAft>
                <a:spcPts val="0"/>
              </a:spcAft>
              <a:buFont typeface="Wingdings" panose="05000000000000000000" charset="0"/>
              <a:buChar char=""/>
            </a:pPr>
            <a:r>
              <a:rPr lang="en-US">
                <a:solidFill>
                  <a:schemeClr val="bg1"/>
                </a:solidFill>
                <a:sym typeface="+mn-ea"/>
              </a:rPr>
              <a:t>Stability: the detailed </a:t>
            </a:r>
            <a:r>
              <a:rPr lang="en-US">
                <a:solidFill>
                  <a:srgbClr val="FFC000"/>
                </a:solidFill>
                <a:sym typeface="+mn-ea"/>
              </a:rPr>
              <a:t>structures</a:t>
            </a:r>
            <a:r>
              <a:rPr lang="en-US">
                <a:solidFill>
                  <a:schemeClr val="bg1"/>
                </a:solidFill>
                <a:sym typeface="+mn-ea"/>
              </a:rPr>
              <a:t> of two Bloch points</a:t>
            </a:r>
            <a:endParaRPr lang="en-US">
              <a:solidFill>
                <a:schemeClr val="bg1"/>
              </a:solidFill>
            </a:endParaRPr>
          </a:p>
          <a:p>
            <a:pPr marL="742950" lvl="1" indent="-285750">
              <a:lnSpc>
                <a:spcPct val="150000"/>
              </a:lnSpc>
              <a:spcBef>
                <a:spcPts val="0"/>
              </a:spcBef>
              <a:spcAft>
                <a:spcPts val="0"/>
              </a:spcAft>
              <a:buFont typeface="Wingdings" panose="05000000000000000000" charset="0"/>
              <a:buChar char=""/>
            </a:pPr>
            <a:r>
              <a:rPr lang="en-US">
                <a:solidFill>
                  <a:schemeClr val="bg1"/>
                </a:solidFill>
                <a:sym typeface="+mn-ea"/>
              </a:rPr>
              <a:t>Hysteresis: the two can be </a:t>
            </a:r>
            <a:r>
              <a:rPr lang="en-US">
                <a:solidFill>
                  <a:srgbClr val="FFC000"/>
                </a:solidFill>
                <a:sym typeface="+mn-ea"/>
              </a:rPr>
              <a:t>switched between</a:t>
            </a:r>
            <a:r>
              <a:rPr lang="en-US">
                <a:solidFill>
                  <a:schemeClr val="bg1"/>
                </a:solidFill>
                <a:sym typeface="+mn-ea"/>
              </a:rPr>
              <a:t> when </a:t>
            </a:r>
            <a:r>
              <a:rPr lang="en-US">
                <a:solidFill>
                  <a:srgbClr val="FFC000"/>
                </a:solidFill>
                <a:sym typeface="+mn-ea"/>
              </a:rPr>
              <a:t>changing the external magnetic field</a:t>
            </a:r>
            <a:endParaRPr lang="en-US">
              <a:solidFill>
                <a:schemeClr val="bg1"/>
              </a:solidFill>
            </a:endParaRPr>
          </a:p>
          <a:p>
            <a:pPr marL="285750" indent="-285750">
              <a:lnSpc>
                <a:spcPct val="150000"/>
              </a:lnSpc>
              <a:spcBef>
                <a:spcPts val="0"/>
              </a:spcBef>
              <a:spcAft>
                <a:spcPts val="0"/>
              </a:spcAft>
              <a:buFont typeface="Wingdings" panose="05000000000000000000" charset="0"/>
              <a:buChar char=""/>
            </a:pPr>
            <a:r>
              <a:rPr lang="en-US">
                <a:solidFill>
                  <a:schemeClr val="bg1"/>
                </a:solidFill>
              </a:rPr>
              <a:t>In summary, this project demonstrates that Bloch point is a very promising topological quasiparticle for data storage.</a:t>
            </a:r>
            <a:endParaRPr lang="en-US">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
          <p:cNvSpPr txBox="1"/>
          <p:nvPr/>
        </p:nvSpPr>
        <p:spPr>
          <a:xfrm>
            <a:off x="361508" y="2914597"/>
            <a:ext cx="3806455" cy="1222742"/>
          </a:xfrm>
          <a:prstGeom prst="rect">
            <a:avLst/>
          </a:prstGeom>
        </p:spPr>
        <p:txBody>
          <a:bodyPr vert="horz" lIns="0" tIns="0" rIns="0" bIns="0" rtlCol="0">
            <a:noAutofit/>
          </a:bodyPr>
          <a:lstStyle>
            <a:lvl1pPr marL="342900" indent="-342900" algn="l" defTabSz="457200" rtl="0" eaLnBrk="1" latinLnBrk="0" hangingPunct="1">
              <a:spcBef>
                <a:spcPct val="20000"/>
              </a:spcBef>
              <a:buClr>
                <a:srgbClr val="0085CA"/>
              </a:buClr>
              <a:buFont typeface="Arial" panose="020B0604020202090204"/>
              <a:buChar char="•"/>
              <a:defRPr sz="1800" kern="1200">
                <a:solidFill>
                  <a:schemeClr val="tx1"/>
                </a:solidFill>
                <a:latin typeface="Arial" panose="020B0604020202090204"/>
                <a:ea typeface="+mn-ea"/>
                <a:cs typeface="Arial" panose="020B0604020202090204"/>
              </a:defRPr>
            </a:lvl1pPr>
            <a:lvl2pPr marL="742950" indent="-285750" algn="l" defTabSz="457200" rtl="0" eaLnBrk="1" latinLnBrk="0" hangingPunct="1">
              <a:spcBef>
                <a:spcPct val="20000"/>
              </a:spcBef>
              <a:buClr>
                <a:srgbClr val="0085CA"/>
              </a:buClr>
              <a:buFont typeface="Arial" panose="020B0604020202090204"/>
              <a:buChar char="–"/>
              <a:defRPr sz="1800" kern="1200">
                <a:solidFill>
                  <a:schemeClr val="tx1"/>
                </a:solidFill>
                <a:latin typeface="Arial" panose="020B0604020202090204"/>
                <a:ea typeface="+mn-ea"/>
                <a:cs typeface="Arial" panose="020B0604020202090204"/>
              </a:defRPr>
            </a:lvl2pPr>
            <a:lvl3pPr marL="1143000" indent="-228600" algn="l" defTabSz="457200" rtl="0" eaLnBrk="1" latinLnBrk="0" hangingPunct="1">
              <a:spcBef>
                <a:spcPct val="20000"/>
              </a:spcBef>
              <a:buClr>
                <a:srgbClr val="0085CA"/>
              </a:buClr>
              <a:buFont typeface="Arial" panose="020B0604020202090204"/>
              <a:buChar char="•"/>
              <a:defRPr sz="1200" kern="1200">
                <a:solidFill>
                  <a:schemeClr val="tx1"/>
                </a:solidFill>
                <a:latin typeface="Arial" panose="020B0604020202090204"/>
                <a:ea typeface="+mn-ea"/>
                <a:cs typeface="Arial" panose="020B0604020202090204"/>
              </a:defRPr>
            </a:lvl3pPr>
            <a:lvl4pPr marL="1600200" indent="-228600" algn="l" defTabSz="457200" rtl="0" eaLnBrk="1" latinLnBrk="0" hangingPunct="1">
              <a:spcBef>
                <a:spcPct val="20000"/>
              </a:spcBef>
              <a:buClr>
                <a:srgbClr val="0085CA"/>
              </a:buClr>
              <a:buFont typeface="Arial" panose="020B0604020202090204"/>
              <a:buChar char="–"/>
              <a:defRPr sz="1200" kern="1200">
                <a:solidFill>
                  <a:schemeClr val="tx1"/>
                </a:solidFill>
                <a:latin typeface="Arial" panose="020B0604020202090204"/>
                <a:ea typeface="+mn-ea"/>
                <a:cs typeface="Arial" panose="020B0604020202090204"/>
              </a:defRPr>
            </a:lvl4pPr>
            <a:lvl5pPr marL="2057400" indent="-228600" algn="l" defTabSz="457200" rtl="0" eaLnBrk="1" latinLnBrk="0" hangingPunct="1">
              <a:spcBef>
                <a:spcPct val="20000"/>
              </a:spcBef>
              <a:buClr>
                <a:srgbClr val="0085CA"/>
              </a:buClr>
              <a:buFont typeface="Arial" panose="020B0604020202090204"/>
              <a:buChar char="»"/>
              <a:defRPr sz="1200" kern="1200">
                <a:solidFill>
                  <a:schemeClr val="tx1"/>
                </a:solidFill>
                <a:latin typeface="Arial" panose="020B0604020202090204"/>
                <a:ea typeface="+mn-ea"/>
                <a:cs typeface="Arial" panose="020B0604020202090204"/>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buFontTx/>
              <a:buNone/>
            </a:pPr>
            <a:endParaRPr lang="en-GB" sz="1600" dirty="0">
              <a:solidFill>
                <a:schemeClr val="bg1"/>
              </a:solidFill>
            </a:endParaRPr>
          </a:p>
        </p:txBody>
      </p:sp>
      <p:sp>
        <p:nvSpPr>
          <p:cNvPr id="13" name="Title 2"/>
          <p:cNvSpPr txBox="1"/>
          <p:nvPr/>
        </p:nvSpPr>
        <p:spPr>
          <a:xfrm>
            <a:off x="1385570" y="1960245"/>
            <a:ext cx="6511925" cy="122237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gn="ctr"/>
            <a:r>
              <a:rPr lang="en-US" sz="4400" u="sng" dirty="0">
                <a:solidFill>
                  <a:schemeClr val="bg1"/>
                </a:solidFill>
              </a:rPr>
              <a:t>Q&amp;A</a:t>
            </a:r>
            <a:endParaRPr lang="en-US" sz="4400" u="none"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Title 2"/>
          <p:cNvSpPr txBox="1"/>
          <p:nvPr/>
        </p:nvSpPr>
        <p:spPr>
          <a:xfrm>
            <a:off x="1385570" y="1960245"/>
            <a:ext cx="6511925" cy="122237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gn="ctr"/>
            <a:r>
              <a:rPr lang="en-US" sz="4400" u="none" dirty="0">
                <a:solidFill>
                  <a:schemeClr val="bg1"/>
                </a:solidFill>
              </a:rPr>
              <a:t>Thanks for listening!</a:t>
            </a:r>
            <a:endParaRPr lang="en-US" sz="4400" u="none"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2"/>
          <p:cNvSpPr txBox="1"/>
          <p:nvPr/>
        </p:nvSpPr>
        <p:spPr>
          <a:xfrm>
            <a:off x="5040630" y="0"/>
            <a:ext cx="4103370"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0 - MOTIVATION</a:t>
            </a:r>
            <a:endParaRPr lang="en-US" sz="2800" u="sng" dirty="0">
              <a:solidFill>
                <a:schemeClr val="bg1"/>
              </a:solidFill>
            </a:endParaRPr>
          </a:p>
        </p:txBody>
      </p:sp>
      <p:sp>
        <p:nvSpPr>
          <p:cNvPr id="7" name="Text Box 6"/>
          <p:cNvSpPr txBox="1"/>
          <p:nvPr/>
        </p:nvSpPr>
        <p:spPr>
          <a:xfrm>
            <a:off x="4257675" y="1844675"/>
            <a:ext cx="1992630" cy="368300"/>
          </a:xfrm>
          <a:prstGeom prst="rect">
            <a:avLst/>
          </a:prstGeom>
          <a:noFill/>
        </p:spPr>
        <p:txBody>
          <a:bodyPr wrap="square" rtlCol="0">
            <a:spAutoFit/>
          </a:bodyPr>
          <a:p>
            <a:r>
              <a:rPr lang="en-US">
                <a:solidFill>
                  <a:schemeClr val="bg1"/>
                </a:solidFill>
              </a:rPr>
              <a:t>high data density</a:t>
            </a:r>
            <a:endParaRPr lang="en-US">
              <a:solidFill>
                <a:schemeClr val="bg1"/>
              </a:solidFill>
            </a:endParaRPr>
          </a:p>
        </p:txBody>
      </p:sp>
      <p:sp>
        <p:nvSpPr>
          <p:cNvPr id="8" name="Text Box 7"/>
          <p:cNvSpPr txBox="1"/>
          <p:nvPr/>
        </p:nvSpPr>
        <p:spPr>
          <a:xfrm>
            <a:off x="4257675" y="2770505"/>
            <a:ext cx="1992630" cy="368300"/>
          </a:xfrm>
          <a:prstGeom prst="rect">
            <a:avLst/>
          </a:prstGeom>
          <a:noFill/>
        </p:spPr>
        <p:txBody>
          <a:bodyPr wrap="square" rtlCol="0">
            <a:spAutoFit/>
          </a:bodyPr>
          <a:p>
            <a:r>
              <a:rPr lang="en-US">
                <a:solidFill>
                  <a:schemeClr val="bg1"/>
                </a:solidFill>
              </a:rPr>
              <a:t>two stable states</a:t>
            </a:r>
            <a:endParaRPr lang="en-US">
              <a:solidFill>
                <a:schemeClr val="bg1"/>
              </a:solidFill>
            </a:endParaRPr>
          </a:p>
        </p:txBody>
      </p:sp>
      <p:sp>
        <p:nvSpPr>
          <p:cNvPr id="9" name="Text Box 8"/>
          <p:cNvSpPr txBox="1"/>
          <p:nvPr/>
        </p:nvSpPr>
        <p:spPr>
          <a:xfrm>
            <a:off x="4091305" y="3585210"/>
            <a:ext cx="2324735" cy="645160"/>
          </a:xfrm>
          <a:prstGeom prst="rect">
            <a:avLst/>
          </a:prstGeom>
          <a:noFill/>
        </p:spPr>
        <p:txBody>
          <a:bodyPr wrap="square" rtlCol="0">
            <a:spAutoFit/>
          </a:bodyPr>
          <a:p>
            <a:r>
              <a:rPr lang="en-US">
                <a:solidFill>
                  <a:schemeClr val="bg1"/>
                </a:solidFill>
              </a:rPr>
              <a:t>can switch between each other</a:t>
            </a:r>
            <a:endParaRPr lang="en-US">
              <a:solidFill>
                <a:schemeClr val="bg1"/>
              </a:solidFill>
            </a:endParaRPr>
          </a:p>
        </p:txBody>
      </p:sp>
      <p:sp>
        <p:nvSpPr>
          <p:cNvPr id="10" name="Text Box 9"/>
          <p:cNvSpPr txBox="1"/>
          <p:nvPr/>
        </p:nvSpPr>
        <p:spPr>
          <a:xfrm>
            <a:off x="6689725" y="2770505"/>
            <a:ext cx="2324735" cy="368300"/>
          </a:xfrm>
          <a:prstGeom prst="rect">
            <a:avLst/>
          </a:prstGeom>
          <a:noFill/>
        </p:spPr>
        <p:txBody>
          <a:bodyPr wrap="square" rtlCol="0">
            <a:spAutoFit/>
          </a:bodyPr>
          <a:p>
            <a:r>
              <a:rPr lang="en-US">
                <a:solidFill>
                  <a:srgbClr val="FFC000"/>
                </a:solidFill>
              </a:rPr>
              <a:t>competitive memory</a:t>
            </a:r>
            <a:endParaRPr lang="en-US">
              <a:solidFill>
                <a:srgbClr val="FFC000"/>
              </a:solidFill>
            </a:endParaRPr>
          </a:p>
        </p:txBody>
      </p:sp>
      <p:sp>
        <p:nvSpPr>
          <p:cNvPr id="11" name="Text Box 10"/>
          <p:cNvSpPr txBox="1"/>
          <p:nvPr/>
        </p:nvSpPr>
        <p:spPr>
          <a:xfrm>
            <a:off x="1553210" y="1844675"/>
            <a:ext cx="2458085" cy="368300"/>
          </a:xfrm>
          <a:prstGeom prst="rect">
            <a:avLst/>
          </a:prstGeom>
          <a:noFill/>
        </p:spPr>
        <p:txBody>
          <a:bodyPr wrap="none" rtlCol="0" anchor="t">
            <a:spAutoFit/>
          </a:bodyPr>
          <a:p>
            <a:r>
              <a:rPr lang="en-US">
                <a:solidFill>
                  <a:srgbClr val="FFC000"/>
                </a:solidFill>
                <a:sym typeface="+mn-ea"/>
              </a:rPr>
              <a:t>nanoscale singularity</a:t>
            </a:r>
            <a:r>
              <a:rPr lang="en-US" sz="1000">
                <a:solidFill>
                  <a:schemeClr val="bg1"/>
                </a:solidFill>
                <a:sym typeface="+mn-ea"/>
              </a:rPr>
              <a:t>[1]</a:t>
            </a:r>
            <a:endParaRPr lang="en-US" sz="1000">
              <a:solidFill>
                <a:schemeClr val="bg1"/>
              </a:solidFill>
              <a:sym typeface="+mn-ea"/>
            </a:endParaRPr>
          </a:p>
        </p:txBody>
      </p:sp>
      <p:sp>
        <p:nvSpPr>
          <p:cNvPr id="12" name="Text Box 11"/>
          <p:cNvSpPr txBox="1"/>
          <p:nvPr/>
        </p:nvSpPr>
        <p:spPr>
          <a:xfrm>
            <a:off x="1605280" y="2632075"/>
            <a:ext cx="2212975" cy="645160"/>
          </a:xfrm>
          <a:prstGeom prst="rect">
            <a:avLst/>
          </a:prstGeom>
          <a:noFill/>
        </p:spPr>
        <p:txBody>
          <a:bodyPr wrap="square" rtlCol="0" anchor="t">
            <a:spAutoFit/>
          </a:bodyPr>
          <a:p>
            <a:r>
              <a:rPr lang="en-US">
                <a:solidFill>
                  <a:srgbClr val="FFC000"/>
                </a:solidFill>
                <a:sym typeface="+mn-ea"/>
              </a:rPr>
              <a:t>H-H &amp; T-T Bloch points </a:t>
            </a:r>
            <a:r>
              <a:rPr lang="en-US">
                <a:solidFill>
                  <a:srgbClr val="FFC000"/>
                </a:solidFill>
              </a:rPr>
              <a:t>stably exist</a:t>
            </a:r>
            <a:r>
              <a:rPr lang="en-US" sz="1000">
                <a:solidFill>
                  <a:schemeClr val="bg1"/>
                </a:solidFill>
                <a:sym typeface="+mn-ea"/>
              </a:rPr>
              <a:t>[2]</a:t>
            </a:r>
            <a:endParaRPr lang="en-US" sz="1000">
              <a:solidFill>
                <a:srgbClr val="FFC000"/>
              </a:solidFill>
            </a:endParaRPr>
          </a:p>
        </p:txBody>
      </p:sp>
      <p:sp>
        <p:nvSpPr>
          <p:cNvPr id="13" name="Text Box 12"/>
          <p:cNvSpPr txBox="1"/>
          <p:nvPr/>
        </p:nvSpPr>
        <p:spPr>
          <a:xfrm>
            <a:off x="1605280" y="3723640"/>
            <a:ext cx="1391285" cy="368300"/>
          </a:xfrm>
          <a:prstGeom prst="rect">
            <a:avLst/>
          </a:prstGeom>
          <a:noFill/>
        </p:spPr>
        <p:txBody>
          <a:bodyPr wrap="none" rtlCol="0" anchor="t">
            <a:spAutoFit/>
          </a:bodyPr>
          <a:p>
            <a:pPr indent="0" algn="l">
              <a:buFont typeface="Wingdings" panose="05000000000000000000" charset="0"/>
              <a:buNone/>
            </a:pPr>
            <a:r>
              <a:rPr lang="en-US">
                <a:solidFill>
                  <a:srgbClr val="FFC000"/>
                </a:solidFill>
                <a:sym typeface="+mn-ea"/>
              </a:rPr>
              <a:t>Hysteresis</a:t>
            </a:r>
            <a:r>
              <a:rPr lang="en-US" sz="1000">
                <a:solidFill>
                  <a:schemeClr val="bg1"/>
                </a:solidFill>
                <a:sym typeface="+mn-ea"/>
              </a:rPr>
              <a:t>[2]</a:t>
            </a:r>
            <a:endParaRPr lang="en-US" sz="1000"/>
          </a:p>
        </p:txBody>
      </p:sp>
      <p:sp>
        <p:nvSpPr>
          <p:cNvPr id="14" name="Text Box 13"/>
          <p:cNvSpPr txBox="1"/>
          <p:nvPr/>
        </p:nvSpPr>
        <p:spPr>
          <a:xfrm>
            <a:off x="0" y="2770505"/>
            <a:ext cx="1433830" cy="368300"/>
          </a:xfrm>
          <a:prstGeom prst="rect">
            <a:avLst/>
          </a:prstGeom>
          <a:noFill/>
        </p:spPr>
        <p:txBody>
          <a:bodyPr wrap="square" rtlCol="0">
            <a:spAutoFit/>
          </a:bodyPr>
          <a:p>
            <a:r>
              <a:rPr lang="en-US">
                <a:solidFill>
                  <a:schemeClr val="bg1"/>
                </a:solidFill>
              </a:rPr>
              <a:t>Bloch point</a:t>
            </a:r>
            <a:endParaRPr lang="en-US">
              <a:solidFill>
                <a:schemeClr val="bg1"/>
              </a:solidFill>
            </a:endParaRPr>
          </a:p>
        </p:txBody>
      </p:sp>
      <p:cxnSp>
        <p:nvCxnSpPr>
          <p:cNvPr id="16" name="Straight Connector 15"/>
          <p:cNvCxnSpPr>
            <a:stCxn id="14" idx="3"/>
            <a:endCxn id="11" idx="1"/>
          </p:cNvCxnSpPr>
          <p:nvPr/>
        </p:nvCxnSpPr>
        <p:spPr>
          <a:xfrm flipV="1">
            <a:off x="1433830" y="2028825"/>
            <a:ext cx="119380" cy="9258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2" idx="1"/>
          </p:cNvCxnSpPr>
          <p:nvPr/>
        </p:nvCxnSpPr>
        <p:spPr>
          <a:xfrm flipH="1">
            <a:off x="1433830" y="2954655"/>
            <a:ext cx="1714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3" idx="1"/>
            <a:endCxn id="14" idx="3"/>
          </p:cNvCxnSpPr>
          <p:nvPr/>
        </p:nvCxnSpPr>
        <p:spPr>
          <a:xfrm flipH="1" flipV="1">
            <a:off x="1433830" y="2954655"/>
            <a:ext cx="171450" cy="9531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869690" y="2028825"/>
            <a:ext cx="387985" cy="0"/>
          </a:xfrm>
          <a:prstGeom prst="line">
            <a:avLst/>
          </a:prstGeom>
          <a:ln w="12700" cmpd="sng">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08400" y="2899410"/>
            <a:ext cx="439420" cy="0"/>
          </a:xfrm>
          <a:prstGeom prst="line">
            <a:avLst/>
          </a:prstGeom>
          <a:ln w="12700" cmpd="sng">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3"/>
            <a:endCxn id="9" idx="1"/>
          </p:cNvCxnSpPr>
          <p:nvPr/>
        </p:nvCxnSpPr>
        <p:spPr>
          <a:xfrm>
            <a:off x="2996565" y="3907790"/>
            <a:ext cx="1094740" cy="0"/>
          </a:xfrm>
          <a:prstGeom prst="line">
            <a:avLst/>
          </a:prstGeom>
          <a:ln w="12700" cmpd="sng">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7" idx="3"/>
            <a:endCxn id="10" idx="1"/>
          </p:cNvCxnSpPr>
          <p:nvPr/>
        </p:nvCxnSpPr>
        <p:spPr>
          <a:xfrm>
            <a:off x="6250305" y="2028825"/>
            <a:ext cx="439420" cy="9258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3"/>
            <a:endCxn id="10" idx="1"/>
          </p:cNvCxnSpPr>
          <p:nvPr/>
        </p:nvCxnSpPr>
        <p:spPr>
          <a:xfrm>
            <a:off x="6250305" y="2954655"/>
            <a:ext cx="4394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9" idx="3"/>
            <a:endCxn id="10" idx="1"/>
          </p:cNvCxnSpPr>
          <p:nvPr/>
        </p:nvCxnSpPr>
        <p:spPr>
          <a:xfrm flipV="1">
            <a:off x="6416040" y="2954655"/>
            <a:ext cx="273685" cy="953135"/>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 Box 25"/>
          <p:cNvSpPr txBox="1"/>
          <p:nvPr/>
        </p:nvSpPr>
        <p:spPr>
          <a:xfrm>
            <a:off x="44450" y="4653280"/>
            <a:ext cx="9099550" cy="398780"/>
          </a:xfrm>
          <a:prstGeom prst="rect">
            <a:avLst/>
          </a:prstGeom>
          <a:noFill/>
        </p:spPr>
        <p:txBody>
          <a:bodyPr wrap="square" rtlCol="0">
            <a:spAutoFit/>
          </a:bodyPr>
          <a:p>
            <a:r>
              <a:rPr lang="en-US" sz="1000">
                <a:solidFill>
                  <a:schemeClr val="bg1"/>
                </a:solidFill>
              </a:rPr>
              <a:t>[1] W Do ̈ring. Point singularities in micromagnetism. Journal of Applied Physics, 39(2):1006–1007, 1968.</a:t>
            </a:r>
            <a:endParaRPr lang="en-US" sz="1000">
              <a:solidFill>
                <a:schemeClr val="bg1"/>
              </a:solidFill>
            </a:endParaRPr>
          </a:p>
          <a:p>
            <a:r>
              <a:rPr lang="en-US" sz="1000">
                <a:solidFill>
                  <a:schemeClr val="bg1"/>
                </a:solidFill>
              </a:rPr>
              <a:t>[2] Beg, Marijan, et al. "Stable and manipulable Bloch point." Scientific reports 9.1 (2019): 1-8.</a:t>
            </a:r>
            <a:endParaRPr lang="en-US" sz="1000">
              <a:solidFill>
                <a:schemeClr val="bg1"/>
              </a:solidFill>
            </a:endParaRPr>
          </a:p>
        </p:txBody>
      </p:sp>
      <p:sp>
        <p:nvSpPr>
          <p:cNvPr id="27" name="Title 2"/>
          <p:cNvSpPr txBox="1"/>
          <p:nvPr/>
        </p:nvSpPr>
        <p:spPr>
          <a:xfrm>
            <a:off x="44450" y="1010920"/>
            <a:ext cx="4103370"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marL="342900" indent="-342900">
              <a:lnSpc>
                <a:spcPct val="100000"/>
              </a:lnSpc>
              <a:buFont typeface="Arial" panose="020B0604020202090204" pitchFamily="34" charset="0"/>
              <a:buChar char="•"/>
            </a:pPr>
            <a:r>
              <a:rPr lang="en-US" u="sng" dirty="0">
                <a:solidFill>
                  <a:schemeClr val="bg1"/>
                </a:solidFill>
              </a:rPr>
              <a:t>WHY BLOCH POINT?</a:t>
            </a:r>
            <a:endParaRPr lang="en-US" u="sng"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2"/>
          <p:cNvSpPr txBox="1"/>
          <p:nvPr>
            <p:custDataLst>
              <p:tags r:id="rId1"/>
            </p:custDataLst>
          </p:nvPr>
        </p:nvSpPr>
        <p:spPr>
          <a:xfrm>
            <a:off x="0" y="833755"/>
            <a:ext cx="591883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marL="342900" indent="-342900">
              <a:lnSpc>
                <a:spcPct val="100000"/>
              </a:lnSpc>
              <a:buFont typeface="Arial" panose="020B0604020202090204" pitchFamily="34" charset="0"/>
              <a:buChar char="•"/>
            </a:pPr>
            <a:r>
              <a:rPr lang="en-US" u="sng" dirty="0">
                <a:solidFill>
                  <a:schemeClr val="bg1"/>
                </a:solidFill>
              </a:rPr>
              <a:t>WHY SIMULATIONS?</a:t>
            </a:r>
            <a:endParaRPr lang="en-US" u="sng" dirty="0">
              <a:solidFill>
                <a:schemeClr val="bg1"/>
              </a:solidFill>
            </a:endParaRPr>
          </a:p>
        </p:txBody>
      </p:sp>
      <p:sp>
        <p:nvSpPr>
          <p:cNvPr id="10" name="Text Box 9"/>
          <p:cNvSpPr txBox="1"/>
          <p:nvPr>
            <p:custDataLst>
              <p:tags r:id="rId2"/>
            </p:custDataLst>
          </p:nvPr>
        </p:nvSpPr>
        <p:spPr>
          <a:xfrm>
            <a:off x="5129530" y="4255135"/>
            <a:ext cx="864235" cy="368300"/>
          </a:xfrm>
          <a:prstGeom prst="rect">
            <a:avLst/>
          </a:prstGeom>
          <a:noFill/>
        </p:spPr>
        <p:txBody>
          <a:bodyPr wrap="square" rtlCol="0">
            <a:spAutoFit/>
          </a:bodyPr>
          <a:p>
            <a:r>
              <a:rPr lang="en-US">
                <a:solidFill>
                  <a:schemeClr val="bg1"/>
                </a:solidFill>
              </a:rPr>
              <a:t>...</a:t>
            </a:r>
            <a:endParaRPr lang="en-US">
              <a:solidFill>
                <a:schemeClr val="bg1"/>
              </a:solidFill>
            </a:endParaRPr>
          </a:p>
        </p:txBody>
      </p:sp>
      <p:sp>
        <p:nvSpPr>
          <p:cNvPr id="11" name="Title 2"/>
          <p:cNvSpPr txBox="1"/>
          <p:nvPr>
            <p:custDataLst>
              <p:tags r:id="rId3"/>
            </p:custDataLst>
          </p:nvPr>
        </p:nvSpPr>
        <p:spPr>
          <a:xfrm>
            <a:off x="5040630" y="0"/>
            <a:ext cx="4103370"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0 - MOTIVATION</a:t>
            </a:r>
            <a:endParaRPr lang="en-US" sz="2800" u="sng" dirty="0">
              <a:solidFill>
                <a:schemeClr val="bg1"/>
              </a:solidFill>
            </a:endParaRPr>
          </a:p>
        </p:txBody>
      </p:sp>
      <p:sp>
        <p:nvSpPr>
          <p:cNvPr id="3" name="Text Box 2"/>
          <p:cNvSpPr txBox="1"/>
          <p:nvPr/>
        </p:nvSpPr>
        <p:spPr>
          <a:xfrm>
            <a:off x="635635" y="1795780"/>
            <a:ext cx="3592830" cy="2306955"/>
          </a:xfrm>
          <a:prstGeom prst="rect">
            <a:avLst/>
          </a:prstGeom>
          <a:noFill/>
        </p:spPr>
        <p:txBody>
          <a:bodyPr wrap="square" rtlCol="0">
            <a:spAutoFit/>
          </a:bodyPr>
          <a:p>
            <a:pPr marL="285750" indent="-285750">
              <a:lnSpc>
                <a:spcPct val="200000"/>
              </a:lnSpc>
              <a:buFont typeface="Wingdings" panose="05000000000000000000" charset="0"/>
              <a:buChar char=""/>
            </a:pPr>
            <a:r>
              <a:rPr lang="en-US" sz="2400">
                <a:solidFill>
                  <a:schemeClr val="bg1"/>
                </a:solidFill>
              </a:rPr>
              <a:t>More efficient</a:t>
            </a:r>
            <a:endParaRPr lang="en-US" sz="2400">
              <a:solidFill>
                <a:schemeClr val="bg1"/>
              </a:solidFill>
            </a:endParaRPr>
          </a:p>
          <a:p>
            <a:pPr marL="285750" indent="-285750">
              <a:lnSpc>
                <a:spcPct val="200000"/>
              </a:lnSpc>
              <a:buFont typeface="Wingdings" panose="05000000000000000000" charset="0"/>
              <a:buChar char=""/>
            </a:pPr>
            <a:r>
              <a:rPr lang="en-US" sz="2400">
                <a:solidFill>
                  <a:schemeClr val="bg1"/>
                </a:solidFill>
              </a:rPr>
              <a:t>Easy to use</a:t>
            </a:r>
            <a:endParaRPr lang="en-US" sz="2400">
              <a:solidFill>
                <a:schemeClr val="bg1"/>
              </a:solidFill>
            </a:endParaRPr>
          </a:p>
          <a:p>
            <a:pPr marL="285750" indent="-285750">
              <a:lnSpc>
                <a:spcPct val="200000"/>
              </a:lnSpc>
              <a:buFont typeface="Wingdings" panose="05000000000000000000" charset="0"/>
              <a:buChar char=""/>
            </a:pPr>
            <a:r>
              <a:rPr lang="en-US" sz="2400">
                <a:solidFill>
                  <a:schemeClr val="bg1"/>
                </a:solidFill>
              </a:rPr>
              <a:t>Get results quickly</a:t>
            </a:r>
            <a:endParaRPr lang="en-US" sz="24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txBox="1"/>
          <p:nvPr/>
        </p:nvSpPr>
        <p:spPr>
          <a:xfrm>
            <a:off x="3635375" y="0"/>
            <a:ext cx="550862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1 - </a:t>
            </a:r>
            <a:r>
              <a:rPr lang="en-US" sz="2800" u="sng" dirty="0">
                <a:solidFill>
                  <a:schemeClr val="bg1"/>
                </a:solidFill>
                <a:sym typeface="+mn-ea"/>
              </a:rPr>
              <a:t>OBJECT OF STUDY</a:t>
            </a:r>
            <a:endParaRPr lang="en-US" sz="2800" u="sng" dirty="0">
              <a:solidFill>
                <a:schemeClr val="bg1"/>
              </a:solidFill>
              <a:sym typeface="+mn-ea"/>
            </a:endParaRPr>
          </a:p>
        </p:txBody>
      </p:sp>
      <p:pic>
        <p:nvPicPr>
          <p:cNvPr id="5" name="Picture 4" descr="Screenshot 2022-09-10 at 23.33.55"/>
          <p:cNvPicPr>
            <a:picLocks noChangeAspect="1"/>
          </p:cNvPicPr>
          <p:nvPr/>
        </p:nvPicPr>
        <p:blipFill>
          <a:blip r:embed="rId1"/>
          <a:stretch>
            <a:fillRect/>
          </a:stretch>
        </p:blipFill>
        <p:spPr>
          <a:xfrm>
            <a:off x="386080" y="1661795"/>
            <a:ext cx="3058160" cy="2584450"/>
          </a:xfrm>
          <a:prstGeom prst="rect">
            <a:avLst/>
          </a:prstGeom>
        </p:spPr>
      </p:pic>
      <p:sp>
        <p:nvSpPr>
          <p:cNvPr id="7" name="Text Box 6"/>
          <p:cNvSpPr txBox="1"/>
          <p:nvPr/>
        </p:nvSpPr>
        <p:spPr>
          <a:xfrm>
            <a:off x="386080" y="4309110"/>
            <a:ext cx="2988310" cy="275590"/>
          </a:xfrm>
          <a:prstGeom prst="rect">
            <a:avLst/>
          </a:prstGeom>
          <a:noFill/>
        </p:spPr>
        <p:txBody>
          <a:bodyPr wrap="square" rtlCol="0">
            <a:spAutoFit/>
          </a:bodyPr>
          <a:p>
            <a:r>
              <a:rPr lang="en-US" sz="1200">
                <a:solidFill>
                  <a:schemeClr val="bg1"/>
                </a:solidFill>
              </a:rPr>
              <a:t>Fig1 The geometry of the studied system</a:t>
            </a:r>
            <a:endParaRPr lang="en-US" sz="1200">
              <a:solidFill>
                <a:schemeClr val="bg1"/>
              </a:solidFill>
            </a:endParaRPr>
          </a:p>
        </p:txBody>
      </p:sp>
      <p:sp>
        <p:nvSpPr>
          <p:cNvPr id="2" name="Text Box 1"/>
          <p:cNvSpPr txBox="1"/>
          <p:nvPr/>
        </p:nvSpPr>
        <p:spPr>
          <a:xfrm>
            <a:off x="386080" y="915670"/>
            <a:ext cx="6611620" cy="645160"/>
          </a:xfrm>
          <a:prstGeom prst="rect">
            <a:avLst/>
          </a:prstGeom>
          <a:noFill/>
        </p:spPr>
        <p:txBody>
          <a:bodyPr wrap="square" rtlCol="0">
            <a:spAutoFit/>
          </a:bodyPr>
          <a:p>
            <a:pPr marL="285750" indent="-285750">
              <a:buFont typeface="Arial" panose="020B0604020202090204" pitchFamily="34" charset="0"/>
              <a:buChar char="•"/>
            </a:pPr>
            <a:r>
              <a:rPr lang="en-US">
                <a:solidFill>
                  <a:schemeClr val="bg1"/>
                </a:solidFill>
              </a:rPr>
              <a:t>Material: Cubic B20 FeGe</a:t>
            </a:r>
            <a:endParaRPr lang="en-US">
              <a:solidFill>
                <a:schemeClr val="bg1"/>
              </a:solidFill>
            </a:endParaRPr>
          </a:p>
          <a:p>
            <a:pPr marL="285750" indent="-285750">
              <a:buFont typeface="Arial" panose="020B0604020202090204" pitchFamily="34" charset="0"/>
              <a:buChar char="•"/>
            </a:pPr>
            <a:r>
              <a:rPr lang="en-US">
                <a:solidFill>
                  <a:schemeClr val="bg1"/>
                </a:solidFill>
              </a:rPr>
              <a:t>Parameters: </a:t>
            </a:r>
            <a:endParaRPr lang="en-US">
              <a:solidFill>
                <a:schemeClr val="bg1"/>
              </a:solidFill>
            </a:endParaRPr>
          </a:p>
        </p:txBody>
      </p:sp>
      <p:pic>
        <p:nvPicPr>
          <p:cNvPr id="8" name="Picture 7" descr="Screenshot 2022-09-12 at 14.06.08"/>
          <p:cNvPicPr>
            <a:picLocks noChangeAspect="1"/>
          </p:cNvPicPr>
          <p:nvPr/>
        </p:nvPicPr>
        <p:blipFill>
          <a:blip r:embed="rId2"/>
          <a:stretch>
            <a:fillRect/>
          </a:stretch>
        </p:blipFill>
        <p:spPr>
          <a:xfrm>
            <a:off x="2084070" y="1264920"/>
            <a:ext cx="1728000" cy="360000"/>
          </a:xfrm>
          <a:prstGeom prst="rect">
            <a:avLst/>
          </a:prstGeom>
        </p:spPr>
      </p:pic>
      <p:pic>
        <p:nvPicPr>
          <p:cNvPr id="9" name="Picture 8" descr="Screenshot 2022-09-12 at 14.06.15"/>
          <p:cNvPicPr>
            <a:picLocks noChangeAspect="1"/>
          </p:cNvPicPr>
          <p:nvPr/>
        </p:nvPicPr>
        <p:blipFill>
          <a:blip r:embed="rId3"/>
          <a:stretch>
            <a:fillRect/>
          </a:stretch>
        </p:blipFill>
        <p:spPr>
          <a:xfrm>
            <a:off x="4010660" y="1255395"/>
            <a:ext cx="1625807" cy="360000"/>
          </a:xfrm>
          <a:prstGeom prst="rect">
            <a:avLst/>
          </a:prstGeom>
        </p:spPr>
      </p:pic>
      <p:pic>
        <p:nvPicPr>
          <p:cNvPr id="10" name="Picture 9" descr="Screenshot 2022-09-12 at 14.06.21"/>
          <p:cNvPicPr>
            <a:picLocks noChangeAspect="1"/>
          </p:cNvPicPr>
          <p:nvPr/>
        </p:nvPicPr>
        <p:blipFill>
          <a:blip r:embed="rId4"/>
          <a:stretch>
            <a:fillRect/>
          </a:stretch>
        </p:blipFill>
        <p:spPr>
          <a:xfrm>
            <a:off x="5835015" y="1255395"/>
            <a:ext cx="2020645" cy="360000"/>
          </a:xfrm>
          <a:prstGeom prst="rect">
            <a:avLst/>
          </a:prstGeom>
        </p:spPr>
      </p:pic>
      <p:sp>
        <p:nvSpPr>
          <p:cNvPr id="11" name="Text Box 10"/>
          <p:cNvSpPr txBox="1"/>
          <p:nvPr/>
        </p:nvSpPr>
        <p:spPr>
          <a:xfrm>
            <a:off x="271145" y="4646930"/>
            <a:ext cx="8541385" cy="245110"/>
          </a:xfrm>
          <a:prstGeom prst="rect">
            <a:avLst/>
          </a:prstGeom>
          <a:noFill/>
        </p:spPr>
        <p:txBody>
          <a:bodyPr wrap="square" rtlCol="0">
            <a:spAutoFit/>
          </a:bodyPr>
          <a:p>
            <a:r>
              <a:rPr lang="en-US" sz="1000">
                <a:solidFill>
                  <a:schemeClr val="bg1"/>
                </a:solidFill>
              </a:rPr>
              <a:t>[1] Beg, Marijan, et al. "Stable and manipulable Bloch point." Scientific reports 9.1 (2019): 1-8.</a:t>
            </a:r>
            <a:endParaRPr lang="en-US" sz="1000">
              <a:solidFill>
                <a:schemeClr val="bg1"/>
              </a:solidFill>
            </a:endParaRPr>
          </a:p>
        </p:txBody>
      </p:sp>
      <p:sp>
        <p:nvSpPr>
          <p:cNvPr id="12" name="Text Box 11"/>
          <p:cNvSpPr txBox="1"/>
          <p:nvPr/>
        </p:nvSpPr>
        <p:spPr>
          <a:xfrm>
            <a:off x="7790815" y="1115695"/>
            <a:ext cx="412750" cy="245110"/>
          </a:xfrm>
          <a:prstGeom prst="rect">
            <a:avLst/>
          </a:prstGeom>
          <a:noFill/>
        </p:spPr>
        <p:txBody>
          <a:bodyPr wrap="square" rtlCol="0">
            <a:spAutoFit/>
          </a:bodyPr>
          <a:p>
            <a:r>
              <a:rPr lang="en-US" sz="1000">
                <a:solidFill>
                  <a:schemeClr val="bg1"/>
                </a:solidFill>
              </a:rPr>
              <a:t>[1]</a:t>
            </a:r>
            <a:endParaRPr lang="en-US" sz="1000">
              <a:solidFill>
                <a:schemeClr val="bg1"/>
              </a:solidFill>
            </a:endParaRPr>
          </a:p>
        </p:txBody>
      </p:sp>
      <p:sp>
        <p:nvSpPr>
          <p:cNvPr id="13" name="Text Box 12"/>
          <p:cNvSpPr txBox="1"/>
          <p:nvPr/>
        </p:nvSpPr>
        <p:spPr>
          <a:xfrm>
            <a:off x="5594985" y="1115695"/>
            <a:ext cx="412750" cy="245110"/>
          </a:xfrm>
          <a:prstGeom prst="rect">
            <a:avLst/>
          </a:prstGeom>
          <a:noFill/>
        </p:spPr>
        <p:txBody>
          <a:bodyPr wrap="square" rtlCol="0">
            <a:spAutoFit/>
          </a:bodyPr>
          <a:p>
            <a:r>
              <a:rPr lang="en-US" sz="1000">
                <a:solidFill>
                  <a:schemeClr val="bg1"/>
                </a:solidFill>
              </a:rPr>
              <a:t>[1]</a:t>
            </a:r>
            <a:endParaRPr lang="en-US" sz="1000">
              <a:solidFill>
                <a:schemeClr val="bg1"/>
              </a:solidFill>
            </a:endParaRPr>
          </a:p>
        </p:txBody>
      </p:sp>
      <p:pic>
        <p:nvPicPr>
          <p:cNvPr id="14" name="Picture 13"/>
          <p:cNvPicPr>
            <a:picLocks noChangeAspect="1"/>
          </p:cNvPicPr>
          <p:nvPr/>
        </p:nvPicPr>
        <p:blipFill>
          <a:blip r:embed="rId5"/>
          <a:stretch>
            <a:fillRect/>
          </a:stretch>
        </p:blipFill>
        <p:spPr>
          <a:xfrm>
            <a:off x="3696335" y="1078230"/>
            <a:ext cx="375920" cy="227965"/>
          </a:xfrm>
          <a:prstGeom prst="rect">
            <a:avLst/>
          </a:prstGeom>
        </p:spPr>
      </p:pic>
      <p:sp>
        <p:nvSpPr>
          <p:cNvPr id="16" name="Text Box 15"/>
          <p:cNvSpPr txBox="1"/>
          <p:nvPr/>
        </p:nvSpPr>
        <p:spPr>
          <a:xfrm>
            <a:off x="5071745" y="1809115"/>
            <a:ext cx="2635885" cy="368300"/>
          </a:xfrm>
          <a:prstGeom prst="rect">
            <a:avLst/>
          </a:prstGeom>
          <a:noFill/>
        </p:spPr>
        <p:txBody>
          <a:bodyPr wrap="square" rtlCol="0">
            <a:spAutoFit/>
          </a:bodyPr>
          <a:p>
            <a:r>
              <a:rPr lang="en-US">
                <a:solidFill>
                  <a:schemeClr val="bg1"/>
                </a:solidFill>
              </a:rPr>
              <a:t>Initialize the system</a:t>
            </a:r>
            <a:endParaRPr lang="en-US">
              <a:solidFill>
                <a:schemeClr val="bg1"/>
              </a:solidFill>
            </a:endParaRPr>
          </a:p>
        </p:txBody>
      </p:sp>
      <p:sp>
        <p:nvSpPr>
          <p:cNvPr id="17" name="Text Box 16"/>
          <p:cNvSpPr txBox="1"/>
          <p:nvPr/>
        </p:nvSpPr>
        <p:spPr>
          <a:xfrm>
            <a:off x="4732020" y="2625725"/>
            <a:ext cx="3058795" cy="368300"/>
          </a:xfrm>
          <a:prstGeom prst="rect">
            <a:avLst/>
          </a:prstGeom>
          <a:noFill/>
        </p:spPr>
        <p:txBody>
          <a:bodyPr wrap="square" rtlCol="0">
            <a:spAutoFit/>
          </a:bodyPr>
          <a:p>
            <a:r>
              <a:rPr lang="en-US">
                <a:solidFill>
                  <a:schemeClr val="bg1"/>
                </a:solidFill>
              </a:rPr>
              <a:t>Reach the </a:t>
            </a:r>
            <a:r>
              <a:rPr lang="en-US">
                <a:solidFill>
                  <a:srgbClr val="FFC000"/>
                </a:solidFill>
              </a:rPr>
              <a:t>equilibrium state</a:t>
            </a:r>
            <a:endParaRPr lang="en-US">
              <a:solidFill>
                <a:srgbClr val="FFC000"/>
              </a:solidFill>
            </a:endParaRPr>
          </a:p>
        </p:txBody>
      </p:sp>
      <p:sp>
        <p:nvSpPr>
          <p:cNvPr id="18" name="Text Box 17"/>
          <p:cNvSpPr txBox="1"/>
          <p:nvPr/>
        </p:nvSpPr>
        <p:spPr>
          <a:xfrm>
            <a:off x="4450715" y="3380740"/>
            <a:ext cx="3597910" cy="368300"/>
          </a:xfrm>
          <a:prstGeom prst="rect">
            <a:avLst/>
          </a:prstGeom>
          <a:noFill/>
        </p:spPr>
        <p:txBody>
          <a:bodyPr wrap="square" rtlCol="0">
            <a:spAutoFit/>
          </a:bodyPr>
          <a:p>
            <a:r>
              <a:rPr lang="en-US">
                <a:solidFill>
                  <a:schemeClr val="bg1"/>
                </a:solidFill>
              </a:rPr>
              <a:t>Study the </a:t>
            </a:r>
            <a:r>
              <a:rPr lang="en-US">
                <a:solidFill>
                  <a:srgbClr val="FFFF0A"/>
                </a:solidFill>
              </a:rPr>
              <a:t>stability</a:t>
            </a:r>
            <a:r>
              <a:rPr lang="en-US">
                <a:solidFill>
                  <a:schemeClr val="bg1"/>
                </a:solidFill>
              </a:rPr>
              <a:t> of Bloch points</a:t>
            </a:r>
            <a:endParaRPr lang="en-US">
              <a:solidFill>
                <a:schemeClr val="bg1"/>
              </a:solidFill>
            </a:endParaRPr>
          </a:p>
        </p:txBody>
      </p:sp>
      <p:sp>
        <p:nvSpPr>
          <p:cNvPr id="19" name="Text Box 18"/>
          <p:cNvSpPr txBox="1"/>
          <p:nvPr/>
        </p:nvSpPr>
        <p:spPr>
          <a:xfrm>
            <a:off x="3889375" y="4218305"/>
            <a:ext cx="5001260" cy="368300"/>
          </a:xfrm>
          <a:prstGeom prst="rect">
            <a:avLst/>
          </a:prstGeom>
          <a:noFill/>
        </p:spPr>
        <p:txBody>
          <a:bodyPr wrap="square" rtlCol="0">
            <a:spAutoFit/>
          </a:bodyPr>
          <a:p>
            <a:r>
              <a:rPr lang="en-US">
                <a:solidFill>
                  <a:schemeClr val="bg1"/>
                </a:solidFill>
              </a:rPr>
              <a:t>Study the </a:t>
            </a:r>
            <a:r>
              <a:rPr lang="en-US">
                <a:solidFill>
                  <a:srgbClr val="FFFF0A"/>
                </a:solidFill>
              </a:rPr>
              <a:t>hysteretic behaviour</a:t>
            </a:r>
            <a:r>
              <a:rPr lang="en-US">
                <a:solidFill>
                  <a:schemeClr val="bg1"/>
                </a:solidFill>
              </a:rPr>
              <a:t> of Bloch points</a:t>
            </a:r>
            <a:endParaRPr lang="en-US">
              <a:solidFill>
                <a:schemeClr val="bg1"/>
              </a:solidFill>
            </a:endParaRPr>
          </a:p>
        </p:txBody>
      </p:sp>
      <p:sp>
        <p:nvSpPr>
          <p:cNvPr id="21" name="Down Arrow 20"/>
          <p:cNvSpPr/>
          <p:nvPr/>
        </p:nvSpPr>
        <p:spPr>
          <a:xfrm>
            <a:off x="6075680" y="2994025"/>
            <a:ext cx="371475" cy="475615"/>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en-US"/>
          </a:p>
        </p:txBody>
      </p:sp>
      <p:sp>
        <p:nvSpPr>
          <p:cNvPr id="22" name="Down Arrow 21"/>
          <p:cNvSpPr/>
          <p:nvPr/>
        </p:nvSpPr>
        <p:spPr>
          <a:xfrm>
            <a:off x="6075680" y="2232660"/>
            <a:ext cx="371475" cy="475615"/>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en-US"/>
          </a:p>
        </p:txBody>
      </p:sp>
      <p:sp>
        <p:nvSpPr>
          <p:cNvPr id="24" name="Down Arrow 23"/>
          <p:cNvSpPr/>
          <p:nvPr/>
        </p:nvSpPr>
        <p:spPr>
          <a:xfrm>
            <a:off x="6075680" y="3787140"/>
            <a:ext cx="371475" cy="475615"/>
          </a:xfrm>
          <a:prstGeom prst="downArrow">
            <a:avLst/>
          </a:prstGeom>
        </p:spPr>
        <p:style>
          <a:lnRef idx="1">
            <a:schemeClr val="accent1"/>
          </a:lnRef>
          <a:fillRef idx="3">
            <a:schemeClr val="accent1"/>
          </a:fillRef>
          <a:effectRef idx="2">
            <a:schemeClr val="accent1"/>
          </a:effectRef>
          <a:fontRef idx="minor">
            <a:schemeClr val="lt1"/>
          </a:fontRef>
        </p:style>
        <p:txBody>
          <a:bodyPr/>
          <a:p>
            <a:endParaRPr lang="en-US"/>
          </a:p>
        </p:txBody>
      </p:sp>
      <p:sp>
        <p:nvSpPr>
          <p:cNvPr id="25" name="Text Box 24"/>
          <p:cNvSpPr txBox="1"/>
          <p:nvPr/>
        </p:nvSpPr>
        <p:spPr>
          <a:xfrm>
            <a:off x="3444240" y="2056130"/>
            <a:ext cx="2563495" cy="368300"/>
          </a:xfrm>
          <a:prstGeom prst="rect">
            <a:avLst/>
          </a:prstGeom>
          <a:noFill/>
        </p:spPr>
        <p:txBody>
          <a:bodyPr wrap="square" rtlCol="0">
            <a:spAutoFit/>
          </a:bodyPr>
          <a:p>
            <a:r>
              <a:rPr lang="en-US">
                <a:solidFill>
                  <a:srgbClr val="FFC000"/>
                </a:solidFill>
              </a:rPr>
              <a:t>the Mean-field model</a:t>
            </a:r>
            <a:endParaRPr lang="en-US">
              <a:solidFill>
                <a:srgbClr val="FFC000"/>
              </a:solidFill>
            </a:endParaRPr>
          </a:p>
        </p:txBody>
      </p:sp>
      <p:sp>
        <p:nvSpPr>
          <p:cNvPr id="26" name="Bent-Up Arrow 25"/>
          <p:cNvSpPr/>
          <p:nvPr/>
        </p:nvSpPr>
        <p:spPr>
          <a:xfrm rot="5400000">
            <a:off x="4154805" y="2334260"/>
            <a:ext cx="566420" cy="587375"/>
          </a:xfrm>
          <a:prstGeom prst="bentUpArrow">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a:p>
            <a:endParaRPr lang="en-US"/>
          </a:p>
        </p:txBody>
      </p:sp>
      <p:sp>
        <p:nvSpPr>
          <p:cNvPr id="27" name="Text Box 26"/>
          <p:cNvSpPr txBox="1"/>
          <p:nvPr/>
        </p:nvSpPr>
        <p:spPr>
          <a:xfrm>
            <a:off x="3528695" y="2387600"/>
            <a:ext cx="1543050" cy="368300"/>
          </a:xfrm>
          <a:prstGeom prst="rect">
            <a:avLst/>
          </a:prstGeom>
          <a:noFill/>
        </p:spPr>
        <p:txBody>
          <a:bodyPr wrap="square" rtlCol="0">
            <a:spAutoFit/>
          </a:bodyPr>
          <a:p>
            <a:r>
              <a:rPr lang="en-US">
                <a:solidFill>
                  <a:schemeClr val="bg1"/>
                </a:solidFill>
              </a:rPr>
              <a:t>used    to</a:t>
            </a:r>
            <a:endParaRPr 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txBox="1"/>
          <p:nvPr/>
        </p:nvSpPr>
        <p:spPr>
          <a:xfrm>
            <a:off x="3635375" y="0"/>
            <a:ext cx="550862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2 - MEAN-FIELD MODEL</a:t>
            </a:r>
            <a:endParaRPr lang="en-US" sz="2800" u="sng" dirty="0">
              <a:solidFill>
                <a:schemeClr val="bg1"/>
              </a:solidFill>
            </a:endParaRPr>
          </a:p>
        </p:txBody>
      </p:sp>
      <p:pic>
        <p:nvPicPr>
          <p:cNvPr id="4" name="Picture 3" descr="Screenshot 2022-09-11 at 00.26.53"/>
          <p:cNvPicPr>
            <a:picLocks noChangeAspect="1"/>
          </p:cNvPicPr>
          <p:nvPr/>
        </p:nvPicPr>
        <p:blipFill>
          <a:blip r:embed="rId1"/>
          <a:stretch>
            <a:fillRect/>
          </a:stretch>
        </p:blipFill>
        <p:spPr>
          <a:xfrm>
            <a:off x="558800" y="893445"/>
            <a:ext cx="7854950" cy="3773170"/>
          </a:xfrm>
          <a:prstGeom prst="rect">
            <a:avLst/>
          </a:prstGeom>
        </p:spPr>
      </p:pic>
      <p:sp>
        <p:nvSpPr>
          <p:cNvPr id="6" name="Rectangle 5"/>
          <p:cNvSpPr/>
          <p:nvPr/>
        </p:nvSpPr>
        <p:spPr>
          <a:xfrm>
            <a:off x="784225" y="2627630"/>
            <a:ext cx="7630160" cy="1266190"/>
          </a:xfrm>
          <a:prstGeom prst="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a:p>
            <a:endParaRPr lang="en-US"/>
          </a:p>
        </p:txBody>
      </p:sp>
      <p:pic>
        <p:nvPicPr>
          <p:cNvPr id="8" name="Picture 7"/>
          <p:cNvPicPr>
            <a:picLocks noChangeAspect="1"/>
          </p:cNvPicPr>
          <p:nvPr/>
        </p:nvPicPr>
        <p:blipFill>
          <a:blip r:embed="rId2"/>
          <a:stretch>
            <a:fillRect/>
          </a:stretch>
        </p:blipFill>
        <p:spPr>
          <a:xfrm>
            <a:off x="1292225" y="4342765"/>
            <a:ext cx="3235325" cy="306705"/>
          </a:xfrm>
          <a:prstGeom prst="rect">
            <a:avLst/>
          </a:prstGeom>
        </p:spPr>
      </p:pic>
      <p:sp>
        <p:nvSpPr>
          <p:cNvPr id="9" name="Rectangle 8"/>
          <p:cNvSpPr/>
          <p:nvPr/>
        </p:nvSpPr>
        <p:spPr>
          <a:xfrm>
            <a:off x="991235" y="2339340"/>
            <a:ext cx="5105400" cy="208280"/>
          </a:xfrm>
          <a:prstGeom prst="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a:p>
            <a:endParaRPr lang="en-US"/>
          </a:p>
        </p:txBody>
      </p:sp>
      <p:sp>
        <p:nvSpPr>
          <p:cNvPr id="10" name="Text Box 9"/>
          <p:cNvSpPr txBox="1"/>
          <p:nvPr/>
        </p:nvSpPr>
        <p:spPr>
          <a:xfrm>
            <a:off x="6309360" y="2259330"/>
            <a:ext cx="982345" cy="368300"/>
          </a:xfrm>
          <a:prstGeom prst="rect">
            <a:avLst/>
          </a:prstGeom>
          <a:noFill/>
        </p:spPr>
        <p:txBody>
          <a:bodyPr wrap="square" rtlCol="0">
            <a:spAutoFit/>
          </a:bodyPr>
          <a:p>
            <a:r>
              <a:rPr lang="en-US">
                <a:solidFill>
                  <a:srgbClr val="C00000"/>
                </a:solidFill>
              </a:rPr>
              <a:t>Part A</a:t>
            </a:r>
            <a:endParaRPr lang="en-US">
              <a:solidFill>
                <a:srgbClr val="C00000"/>
              </a:solidFill>
            </a:endParaRPr>
          </a:p>
        </p:txBody>
      </p:sp>
      <p:sp>
        <p:nvSpPr>
          <p:cNvPr id="11" name="Text Box 10"/>
          <p:cNvSpPr txBox="1"/>
          <p:nvPr/>
        </p:nvSpPr>
        <p:spPr>
          <a:xfrm>
            <a:off x="6449060" y="3329305"/>
            <a:ext cx="982345" cy="368300"/>
          </a:xfrm>
          <a:prstGeom prst="rect">
            <a:avLst/>
          </a:prstGeom>
          <a:noFill/>
        </p:spPr>
        <p:txBody>
          <a:bodyPr wrap="square" rtlCol="0">
            <a:spAutoFit/>
          </a:bodyPr>
          <a:p>
            <a:r>
              <a:rPr lang="en-US">
                <a:solidFill>
                  <a:srgbClr val="C00000"/>
                </a:solidFill>
              </a:rPr>
              <a:t>Part B</a:t>
            </a:r>
            <a:endParaRPr lang="en-US">
              <a:solidFill>
                <a:srgbClr val="C00000"/>
              </a:solidFill>
            </a:endParaRPr>
          </a:p>
        </p:txBody>
      </p:sp>
      <p:sp>
        <p:nvSpPr>
          <p:cNvPr id="12" name="Text Box 11"/>
          <p:cNvSpPr txBox="1"/>
          <p:nvPr/>
        </p:nvSpPr>
        <p:spPr>
          <a:xfrm>
            <a:off x="4679315" y="4281170"/>
            <a:ext cx="982345" cy="368300"/>
          </a:xfrm>
          <a:prstGeom prst="rect">
            <a:avLst/>
          </a:prstGeom>
          <a:noFill/>
        </p:spPr>
        <p:txBody>
          <a:bodyPr wrap="square" rtlCol="0">
            <a:spAutoFit/>
          </a:bodyPr>
          <a:p>
            <a:r>
              <a:rPr lang="en-US">
                <a:solidFill>
                  <a:srgbClr val="C00000"/>
                </a:solidFill>
              </a:rPr>
              <a:t>Part C</a:t>
            </a:r>
            <a:endParaRPr lang="en-US">
              <a:solidFill>
                <a:srgbClr val="C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2"/>
          <p:cNvSpPr txBox="1"/>
          <p:nvPr/>
        </p:nvSpPr>
        <p:spPr>
          <a:xfrm>
            <a:off x="0" y="833755"/>
            <a:ext cx="377380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marL="342900" indent="-342900">
              <a:lnSpc>
                <a:spcPct val="100000"/>
              </a:lnSpc>
              <a:buFont typeface="Arial" panose="020B0604020202090204" pitchFamily="34" charset="0"/>
              <a:buChar char="•"/>
            </a:pPr>
            <a:r>
              <a:rPr lang="en-US" u="sng" dirty="0">
                <a:solidFill>
                  <a:schemeClr val="bg1"/>
                </a:solidFill>
              </a:rPr>
              <a:t>A. EFFECTIVE FIELD</a:t>
            </a:r>
            <a:endParaRPr lang="en-US" u="sng" dirty="0">
              <a:solidFill>
                <a:schemeClr val="bg1"/>
              </a:solidFill>
            </a:endParaRPr>
          </a:p>
        </p:txBody>
      </p:sp>
      <p:pic>
        <p:nvPicPr>
          <p:cNvPr id="6" name="Picture 5" descr="Screenshot 2022-09-11 at 00.01.19"/>
          <p:cNvPicPr>
            <a:picLocks noChangeAspect="1"/>
          </p:cNvPicPr>
          <p:nvPr/>
        </p:nvPicPr>
        <p:blipFill>
          <a:blip r:embed="rId1"/>
          <a:stretch>
            <a:fillRect/>
          </a:stretch>
        </p:blipFill>
        <p:spPr>
          <a:xfrm>
            <a:off x="3302000" y="1667510"/>
            <a:ext cx="2540000" cy="812800"/>
          </a:xfrm>
          <a:prstGeom prst="rect">
            <a:avLst/>
          </a:prstGeom>
        </p:spPr>
      </p:pic>
      <p:sp>
        <p:nvSpPr>
          <p:cNvPr id="7" name="Text Box 6"/>
          <p:cNvSpPr txBox="1"/>
          <p:nvPr/>
        </p:nvSpPr>
        <p:spPr>
          <a:xfrm>
            <a:off x="120650" y="1751330"/>
            <a:ext cx="3653155" cy="368300"/>
          </a:xfrm>
          <a:prstGeom prst="rect">
            <a:avLst/>
          </a:prstGeom>
          <a:noFill/>
        </p:spPr>
        <p:txBody>
          <a:bodyPr wrap="square" rtlCol="0">
            <a:spAutoFit/>
          </a:bodyPr>
          <a:p>
            <a:pPr marL="285750" indent="-285750">
              <a:buFont typeface="Wingdings" panose="05000000000000000000" charset="0"/>
              <a:buChar char=""/>
            </a:pPr>
            <a:r>
              <a:rPr lang="en-US">
                <a:solidFill>
                  <a:schemeClr val="bg1"/>
                </a:solidFill>
              </a:rPr>
              <a:t>Definition of effective field</a:t>
            </a:r>
            <a:endParaRPr lang="en-US">
              <a:solidFill>
                <a:schemeClr val="bg1"/>
              </a:solidFill>
            </a:endParaRPr>
          </a:p>
        </p:txBody>
      </p:sp>
      <p:sp>
        <p:nvSpPr>
          <p:cNvPr id="8" name="Text Box 7"/>
          <p:cNvSpPr txBox="1"/>
          <p:nvPr/>
        </p:nvSpPr>
        <p:spPr>
          <a:xfrm>
            <a:off x="5824220" y="1612900"/>
            <a:ext cx="3319780" cy="922020"/>
          </a:xfrm>
          <a:prstGeom prst="rect">
            <a:avLst/>
          </a:prstGeom>
          <a:noFill/>
        </p:spPr>
        <p:txBody>
          <a:bodyPr wrap="square" rtlCol="0">
            <a:spAutoFit/>
          </a:bodyPr>
          <a:p>
            <a:pPr marL="285750" indent="-285750">
              <a:buFont typeface="Wingdings" panose="05000000000000000000" charset="0"/>
              <a:buChar char=""/>
            </a:pPr>
            <a:r>
              <a:rPr lang="en-US">
                <a:solidFill>
                  <a:schemeClr val="bg1"/>
                </a:solidFill>
              </a:rPr>
              <a:t>Effective field points in the </a:t>
            </a:r>
            <a:r>
              <a:rPr lang="en-US">
                <a:solidFill>
                  <a:srgbClr val="FFC000"/>
                </a:solidFill>
              </a:rPr>
              <a:t>opposite direction of the system energy gradient.</a:t>
            </a:r>
            <a:endParaRPr lang="en-US">
              <a:solidFill>
                <a:srgbClr val="FFC000"/>
              </a:solidFill>
            </a:endParaRPr>
          </a:p>
        </p:txBody>
      </p:sp>
      <p:sp>
        <p:nvSpPr>
          <p:cNvPr id="2" name="Title 2"/>
          <p:cNvSpPr txBox="1"/>
          <p:nvPr/>
        </p:nvSpPr>
        <p:spPr>
          <a:xfrm>
            <a:off x="3635375" y="0"/>
            <a:ext cx="550862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2 - MEAN-FIELD MODEL</a:t>
            </a:r>
            <a:endParaRPr lang="en-US" sz="2800" u="sng" dirty="0">
              <a:solidFill>
                <a:schemeClr val="bg1"/>
              </a:solidFill>
            </a:endParaRPr>
          </a:p>
        </p:txBody>
      </p:sp>
      <p:pic>
        <p:nvPicPr>
          <p:cNvPr id="3" name="Picture 2" descr="Screenshot 2022-09-13 at 00.57.03"/>
          <p:cNvPicPr>
            <a:picLocks noChangeAspect="1"/>
          </p:cNvPicPr>
          <p:nvPr/>
        </p:nvPicPr>
        <p:blipFill>
          <a:blip r:embed="rId2"/>
          <a:stretch>
            <a:fillRect/>
          </a:stretch>
        </p:blipFill>
        <p:spPr>
          <a:xfrm>
            <a:off x="3534410" y="3054350"/>
            <a:ext cx="5271770" cy="585470"/>
          </a:xfrm>
          <a:prstGeom prst="rect">
            <a:avLst/>
          </a:prstGeom>
        </p:spPr>
      </p:pic>
      <p:sp>
        <p:nvSpPr>
          <p:cNvPr id="5" name="Text Box 4"/>
          <p:cNvSpPr txBox="1"/>
          <p:nvPr/>
        </p:nvSpPr>
        <p:spPr>
          <a:xfrm>
            <a:off x="120650" y="3170555"/>
            <a:ext cx="3653155" cy="368300"/>
          </a:xfrm>
          <a:prstGeom prst="rect">
            <a:avLst/>
          </a:prstGeom>
          <a:noFill/>
        </p:spPr>
        <p:txBody>
          <a:bodyPr wrap="square" rtlCol="0">
            <a:spAutoFit/>
          </a:bodyPr>
          <a:p>
            <a:pPr marL="285750" indent="-285750">
              <a:buFont typeface="Wingdings" panose="05000000000000000000" charset="0"/>
              <a:buChar char=""/>
            </a:pPr>
            <a:r>
              <a:rPr lang="en-US">
                <a:solidFill>
                  <a:schemeClr val="bg1"/>
                </a:solidFill>
              </a:rPr>
              <a:t>Calculation of effective field</a:t>
            </a:r>
            <a:endParaRPr lang="en-US">
              <a:solidFill>
                <a:schemeClr val="bg1"/>
              </a:solidFill>
            </a:endParaRPr>
          </a:p>
        </p:txBody>
      </p:sp>
      <p:sp>
        <p:nvSpPr>
          <p:cNvPr id="15" name="Rectangle 14"/>
          <p:cNvSpPr/>
          <p:nvPr/>
        </p:nvSpPr>
        <p:spPr>
          <a:xfrm>
            <a:off x="4476115" y="3054985"/>
            <a:ext cx="1477010" cy="584835"/>
          </a:xfrm>
          <a:prstGeom prst="rect">
            <a:avLst/>
          </a:prstGeom>
          <a:noFill/>
          <a:ln w="50800">
            <a:solidFill>
              <a:srgbClr val="00B0F0"/>
            </a:solidFill>
          </a:ln>
        </p:spPr>
        <p:style>
          <a:lnRef idx="1">
            <a:schemeClr val="accent1"/>
          </a:lnRef>
          <a:fillRef idx="3">
            <a:schemeClr val="accent1"/>
          </a:fillRef>
          <a:effectRef idx="2">
            <a:schemeClr val="accent1"/>
          </a:effectRef>
          <a:fontRef idx="minor">
            <a:schemeClr val="lt1"/>
          </a:fontRef>
        </p:style>
        <p:txBody>
          <a:bodyPr/>
          <a:p>
            <a:endParaRPr lang="en-US"/>
          </a:p>
        </p:txBody>
      </p:sp>
      <p:sp>
        <p:nvSpPr>
          <p:cNvPr id="16" name="Rectangle 15"/>
          <p:cNvSpPr/>
          <p:nvPr/>
        </p:nvSpPr>
        <p:spPr>
          <a:xfrm>
            <a:off x="6055995" y="3054350"/>
            <a:ext cx="1936750" cy="584835"/>
          </a:xfrm>
          <a:prstGeom prst="rect">
            <a:avLst/>
          </a:prstGeom>
          <a:noFill/>
          <a:ln w="50800">
            <a:solidFill>
              <a:srgbClr val="00B0F0"/>
            </a:solidFill>
          </a:ln>
        </p:spPr>
        <p:style>
          <a:lnRef idx="1">
            <a:schemeClr val="accent1"/>
          </a:lnRef>
          <a:fillRef idx="3">
            <a:schemeClr val="accent1"/>
          </a:fillRef>
          <a:effectRef idx="2">
            <a:schemeClr val="accent1"/>
          </a:effectRef>
          <a:fontRef idx="minor">
            <a:schemeClr val="lt1"/>
          </a:fontRef>
        </p:style>
        <p:txBody>
          <a:bodyPr/>
          <a:p>
            <a:endParaRPr lang="en-US"/>
          </a:p>
        </p:txBody>
      </p:sp>
      <p:sp>
        <p:nvSpPr>
          <p:cNvPr id="17" name="Rectangle 16"/>
          <p:cNvSpPr/>
          <p:nvPr/>
        </p:nvSpPr>
        <p:spPr>
          <a:xfrm>
            <a:off x="8363585" y="3054350"/>
            <a:ext cx="314325" cy="584835"/>
          </a:xfrm>
          <a:prstGeom prst="rect">
            <a:avLst/>
          </a:prstGeom>
          <a:noFill/>
          <a:ln w="50800">
            <a:solidFill>
              <a:srgbClr val="00B0F0"/>
            </a:solidFill>
          </a:ln>
        </p:spPr>
        <p:style>
          <a:lnRef idx="1">
            <a:schemeClr val="accent1"/>
          </a:lnRef>
          <a:fillRef idx="3">
            <a:schemeClr val="accent1"/>
          </a:fillRef>
          <a:effectRef idx="2">
            <a:schemeClr val="accent1"/>
          </a:effectRef>
          <a:fontRef idx="minor">
            <a:schemeClr val="lt1"/>
          </a:fontRef>
        </p:style>
        <p:txBody>
          <a:bodyPr/>
          <a:p>
            <a:endParaRPr lang="en-US"/>
          </a:p>
        </p:txBody>
      </p:sp>
      <p:sp>
        <p:nvSpPr>
          <p:cNvPr id="20" name="Text Box 19"/>
          <p:cNvSpPr txBox="1"/>
          <p:nvPr/>
        </p:nvSpPr>
        <p:spPr>
          <a:xfrm>
            <a:off x="4563110" y="3726815"/>
            <a:ext cx="1303020" cy="368300"/>
          </a:xfrm>
          <a:prstGeom prst="rect">
            <a:avLst/>
          </a:prstGeom>
          <a:noFill/>
        </p:spPr>
        <p:txBody>
          <a:bodyPr wrap="square" rtlCol="0">
            <a:spAutoFit/>
          </a:bodyPr>
          <a:p>
            <a:r>
              <a:rPr lang="en-US">
                <a:solidFill>
                  <a:schemeClr val="bg1"/>
                </a:solidFill>
              </a:rPr>
              <a:t>Exchange</a:t>
            </a:r>
            <a:endParaRPr lang="en-US">
              <a:solidFill>
                <a:schemeClr val="bg1"/>
              </a:solidFill>
            </a:endParaRPr>
          </a:p>
        </p:txBody>
      </p:sp>
      <p:sp>
        <p:nvSpPr>
          <p:cNvPr id="22" name="Text Box 21"/>
          <p:cNvSpPr txBox="1"/>
          <p:nvPr/>
        </p:nvSpPr>
        <p:spPr>
          <a:xfrm>
            <a:off x="6530340" y="3726815"/>
            <a:ext cx="670560" cy="368300"/>
          </a:xfrm>
          <a:prstGeom prst="rect">
            <a:avLst/>
          </a:prstGeom>
          <a:noFill/>
        </p:spPr>
        <p:txBody>
          <a:bodyPr wrap="square" rtlCol="0">
            <a:spAutoFit/>
          </a:bodyPr>
          <a:p>
            <a:r>
              <a:rPr lang="en-US">
                <a:solidFill>
                  <a:schemeClr val="bg1"/>
                </a:solidFill>
              </a:rPr>
              <a:t>DMI</a:t>
            </a:r>
            <a:endParaRPr lang="en-US">
              <a:solidFill>
                <a:schemeClr val="bg1"/>
              </a:solidFill>
            </a:endParaRPr>
          </a:p>
        </p:txBody>
      </p:sp>
      <p:sp>
        <p:nvSpPr>
          <p:cNvPr id="24" name="Text Box 23"/>
          <p:cNvSpPr txBox="1"/>
          <p:nvPr/>
        </p:nvSpPr>
        <p:spPr>
          <a:xfrm>
            <a:off x="7865110" y="3726815"/>
            <a:ext cx="1148080" cy="368300"/>
          </a:xfrm>
          <a:prstGeom prst="rect">
            <a:avLst/>
          </a:prstGeom>
          <a:noFill/>
        </p:spPr>
        <p:txBody>
          <a:bodyPr wrap="square" rtlCol="0">
            <a:spAutoFit/>
          </a:bodyPr>
          <a:p>
            <a:r>
              <a:rPr lang="en-US">
                <a:solidFill>
                  <a:schemeClr val="bg1"/>
                </a:solidFill>
              </a:rPr>
              <a:t>Zeeman</a:t>
            </a:r>
            <a:endParaRPr lang="en-US">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022-09-12 at 08.38.00"/>
          <p:cNvPicPr>
            <a:picLocks noChangeAspect="1"/>
          </p:cNvPicPr>
          <p:nvPr/>
        </p:nvPicPr>
        <p:blipFill>
          <a:blip r:embed="rId1"/>
          <a:stretch>
            <a:fillRect/>
          </a:stretch>
        </p:blipFill>
        <p:spPr>
          <a:xfrm>
            <a:off x="233045" y="991870"/>
            <a:ext cx="3343910" cy="3159760"/>
          </a:xfrm>
          <a:prstGeom prst="rect">
            <a:avLst/>
          </a:prstGeom>
        </p:spPr>
      </p:pic>
      <p:sp>
        <p:nvSpPr>
          <p:cNvPr id="6" name="Text Box 5"/>
          <p:cNvSpPr txBox="1"/>
          <p:nvPr/>
        </p:nvSpPr>
        <p:spPr>
          <a:xfrm>
            <a:off x="1379855" y="1065530"/>
            <a:ext cx="257810" cy="368300"/>
          </a:xfrm>
          <a:prstGeom prst="rect">
            <a:avLst/>
          </a:prstGeom>
          <a:noFill/>
        </p:spPr>
        <p:txBody>
          <a:bodyPr wrap="square" rtlCol="0">
            <a:spAutoFit/>
          </a:bodyPr>
          <a:p>
            <a:r>
              <a:rPr lang="en-US">
                <a:solidFill>
                  <a:srgbClr val="FF0000"/>
                </a:solidFill>
              </a:rPr>
              <a:t>1</a:t>
            </a:r>
            <a:endParaRPr lang="en-US">
              <a:solidFill>
                <a:srgbClr val="FF0000"/>
              </a:solidFill>
            </a:endParaRPr>
          </a:p>
        </p:txBody>
      </p:sp>
      <p:sp>
        <p:nvSpPr>
          <p:cNvPr id="7" name="Text Box 6"/>
          <p:cNvSpPr txBox="1"/>
          <p:nvPr/>
        </p:nvSpPr>
        <p:spPr>
          <a:xfrm>
            <a:off x="828040" y="3397250"/>
            <a:ext cx="257810" cy="368300"/>
          </a:xfrm>
          <a:prstGeom prst="rect">
            <a:avLst/>
          </a:prstGeom>
          <a:noFill/>
        </p:spPr>
        <p:txBody>
          <a:bodyPr wrap="square" rtlCol="0">
            <a:spAutoFit/>
          </a:bodyPr>
          <a:p>
            <a:r>
              <a:rPr lang="en-US">
                <a:solidFill>
                  <a:srgbClr val="00B050"/>
                </a:solidFill>
              </a:rPr>
              <a:t>2</a:t>
            </a:r>
            <a:endParaRPr lang="en-US">
              <a:solidFill>
                <a:srgbClr val="00B050"/>
              </a:solidFill>
            </a:endParaRPr>
          </a:p>
        </p:txBody>
      </p:sp>
      <p:sp>
        <p:nvSpPr>
          <p:cNvPr id="9" name="Text Box 8"/>
          <p:cNvSpPr txBox="1"/>
          <p:nvPr/>
        </p:nvSpPr>
        <p:spPr>
          <a:xfrm>
            <a:off x="2061845" y="3508375"/>
            <a:ext cx="257810" cy="368300"/>
          </a:xfrm>
          <a:prstGeom prst="rect">
            <a:avLst/>
          </a:prstGeom>
          <a:noFill/>
        </p:spPr>
        <p:txBody>
          <a:bodyPr wrap="square" rtlCol="0">
            <a:spAutoFit/>
          </a:bodyPr>
          <a:p>
            <a:r>
              <a:rPr lang="en-US">
                <a:solidFill>
                  <a:schemeClr val="accent3">
                    <a:lumMod val="40000"/>
                    <a:lumOff val="60000"/>
                  </a:schemeClr>
                </a:solidFill>
              </a:rPr>
              <a:t>0</a:t>
            </a:r>
            <a:endParaRPr lang="en-US">
              <a:solidFill>
                <a:schemeClr val="accent3">
                  <a:lumMod val="40000"/>
                  <a:lumOff val="60000"/>
                </a:schemeClr>
              </a:solidFill>
            </a:endParaRPr>
          </a:p>
        </p:txBody>
      </p:sp>
      <p:sp>
        <p:nvSpPr>
          <p:cNvPr id="10" name="Text Box 9"/>
          <p:cNvSpPr txBox="1"/>
          <p:nvPr/>
        </p:nvSpPr>
        <p:spPr>
          <a:xfrm>
            <a:off x="2319655" y="2550160"/>
            <a:ext cx="257810" cy="368300"/>
          </a:xfrm>
          <a:prstGeom prst="rect">
            <a:avLst/>
          </a:prstGeom>
          <a:noFill/>
        </p:spPr>
        <p:txBody>
          <a:bodyPr wrap="square" rtlCol="0">
            <a:spAutoFit/>
          </a:bodyPr>
          <a:p>
            <a:r>
              <a:rPr lang="en-US">
                <a:solidFill>
                  <a:srgbClr val="FFC000"/>
                </a:solidFill>
              </a:rPr>
              <a:t>3</a:t>
            </a:r>
            <a:endParaRPr lang="en-US">
              <a:solidFill>
                <a:srgbClr val="FFC000"/>
              </a:solidFill>
            </a:endParaRPr>
          </a:p>
        </p:txBody>
      </p:sp>
      <p:sp>
        <p:nvSpPr>
          <p:cNvPr id="11" name="Text Box 10"/>
          <p:cNvSpPr txBox="1"/>
          <p:nvPr/>
        </p:nvSpPr>
        <p:spPr>
          <a:xfrm>
            <a:off x="2577465" y="1638935"/>
            <a:ext cx="257810" cy="368300"/>
          </a:xfrm>
          <a:prstGeom prst="rect">
            <a:avLst/>
          </a:prstGeom>
          <a:noFill/>
        </p:spPr>
        <p:txBody>
          <a:bodyPr wrap="square" rtlCol="0">
            <a:spAutoFit/>
          </a:bodyPr>
          <a:p>
            <a:r>
              <a:rPr lang="en-US">
                <a:solidFill>
                  <a:srgbClr val="C00000"/>
                </a:solidFill>
              </a:rPr>
              <a:t>4</a:t>
            </a:r>
            <a:endParaRPr lang="en-US">
              <a:solidFill>
                <a:srgbClr val="C00000"/>
              </a:solidFill>
            </a:endParaRPr>
          </a:p>
        </p:txBody>
      </p:sp>
      <p:pic>
        <p:nvPicPr>
          <p:cNvPr id="14" name="Picture 13" descr="Screenshot 2022-09-12 at 09.29.24"/>
          <p:cNvPicPr>
            <a:picLocks noChangeAspect="1"/>
          </p:cNvPicPr>
          <p:nvPr/>
        </p:nvPicPr>
        <p:blipFill>
          <a:blip r:embed="rId2"/>
          <a:stretch>
            <a:fillRect/>
          </a:stretch>
        </p:blipFill>
        <p:spPr>
          <a:xfrm>
            <a:off x="4104005" y="1346835"/>
            <a:ext cx="5040000" cy="292324"/>
          </a:xfrm>
          <a:prstGeom prst="rect">
            <a:avLst/>
          </a:prstGeom>
        </p:spPr>
      </p:pic>
      <p:sp>
        <p:nvSpPr>
          <p:cNvPr id="15" name="Rectangle 14"/>
          <p:cNvSpPr/>
          <p:nvPr/>
        </p:nvSpPr>
        <p:spPr>
          <a:xfrm>
            <a:off x="4104005" y="1346835"/>
            <a:ext cx="5039995" cy="292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p>
            <a:endParaRPr lang="en-US"/>
          </a:p>
        </p:txBody>
      </p:sp>
      <p:sp>
        <p:nvSpPr>
          <p:cNvPr id="16" name="Text Box 15"/>
          <p:cNvSpPr txBox="1"/>
          <p:nvPr/>
        </p:nvSpPr>
        <p:spPr>
          <a:xfrm>
            <a:off x="3711575" y="1308735"/>
            <a:ext cx="257810" cy="368300"/>
          </a:xfrm>
          <a:prstGeom prst="rect">
            <a:avLst/>
          </a:prstGeom>
          <a:noFill/>
        </p:spPr>
        <p:txBody>
          <a:bodyPr wrap="square" rtlCol="0">
            <a:spAutoFit/>
          </a:bodyPr>
          <a:p>
            <a:r>
              <a:rPr lang="en-US">
                <a:solidFill>
                  <a:srgbClr val="FF0000"/>
                </a:solidFill>
              </a:rPr>
              <a:t>1</a:t>
            </a:r>
            <a:endParaRPr lang="en-US">
              <a:solidFill>
                <a:srgbClr val="FF0000"/>
              </a:solidFill>
            </a:endParaRPr>
          </a:p>
        </p:txBody>
      </p:sp>
      <p:pic>
        <p:nvPicPr>
          <p:cNvPr id="17" name="Picture 16" descr="Screenshot 2022-09-12 at 09.29.35"/>
          <p:cNvPicPr>
            <a:picLocks noChangeAspect="1"/>
          </p:cNvPicPr>
          <p:nvPr/>
        </p:nvPicPr>
        <p:blipFill>
          <a:blip r:embed="rId3"/>
          <a:stretch>
            <a:fillRect/>
          </a:stretch>
        </p:blipFill>
        <p:spPr>
          <a:xfrm>
            <a:off x="4104005" y="2089150"/>
            <a:ext cx="5040000" cy="384045"/>
          </a:xfrm>
          <a:prstGeom prst="rect">
            <a:avLst/>
          </a:prstGeom>
        </p:spPr>
      </p:pic>
      <p:pic>
        <p:nvPicPr>
          <p:cNvPr id="18" name="Picture 17" descr="Screenshot 2022-09-12 at 09.29.45"/>
          <p:cNvPicPr>
            <a:picLocks noChangeAspect="1"/>
          </p:cNvPicPr>
          <p:nvPr/>
        </p:nvPicPr>
        <p:blipFill>
          <a:blip r:embed="rId4"/>
          <a:stretch>
            <a:fillRect/>
          </a:stretch>
        </p:blipFill>
        <p:spPr>
          <a:xfrm>
            <a:off x="4104005" y="2840355"/>
            <a:ext cx="5040000" cy="285727"/>
          </a:xfrm>
          <a:prstGeom prst="rect">
            <a:avLst/>
          </a:prstGeom>
        </p:spPr>
      </p:pic>
      <p:pic>
        <p:nvPicPr>
          <p:cNvPr id="19" name="Picture 18" descr="Screenshot 2022-09-12 at 09.29.53"/>
          <p:cNvPicPr>
            <a:picLocks noChangeAspect="1"/>
          </p:cNvPicPr>
          <p:nvPr/>
        </p:nvPicPr>
        <p:blipFill>
          <a:blip r:embed="rId5"/>
          <a:stretch>
            <a:fillRect/>
          </a:stretch>
        </p:blipFill>
        <p:spPr>
          <a:xfrm>
            <a:off x="4104005" y="3493135"/>
            <a:ext cx="5040000" cy="410737"/>
          </a:xfrm>
          <a:prstGeom prst="rect">
            <a:avLst/>
          </a:prstGeom>
        </p:spPr>
      </p:pic>
      <p:sp>
        <p:nvSpPr>
          <p:cNvPr id="20" name="Rectangle 19"/>
          <p:cNvSpPr/>
          <p:nvPr/>
        </p:nvSpPr>
        <p:spPr>
          <a:xfrm>
            <a:off x="4104005" y="2089150"/>
            <a:ext cx="5039995" cy="368935"/>
          </a:xfrm>
          <a:prstGeom prst="rect">
            <a:avLst/>
          </a:prstGeom>
          <a:noFill/>
          <a:ln w="22225">
            <a:solidFill>
              <a:srgbClr val="00B050"/>
            </a:solidFill>
          </a:ln>
        </p:spPr>
        <p:style>
          <a:lnRef idx="1">
            <a:schemeClr val="accent1"/>
          </a:lnRef>
          <a:fillRef idx="3">
            <a:schemeClr val="accent1"/>
          </a:fillRef>
          <a:effectRef idx="2">
            <a:schemeClr val="accent1"/>
          </a:effectRef>
          <a:fontRef idx="minor">
            <a:schemeClr val="lt1"/>
          </a:fontRef>
        </p:style>
        <p:txBody>
          <a:bodyPr/>
          <a:p>
            <a:endParaRPr lang="en-US"/>
          </a:p>
        </p:txBody>
      </p:sp>
      <p:sp>
        <p:nvSpPr>
          <p:cNvPr id="21" name="Text Box 20"/>
          <p:cNvSpPr txBox="1"/>
          <p:nvPr/>
        </p:nvSpPr>
        <p:spPr>
          <a:xfrm>
            <a:off x="3711575" y="2089150"/>
            <a:ext cx="257810" cy="368300"/>
          </a:xfrm>
          <a:prstGeom prst="rect">
            <a:avLst/>
          </a:prstGeom>
          <a:noFill/>
        </p:spPr>
        <p:txBody>
          <a:bodyPr wrap="square" rtlCol="0">
            <a:spAutoFit/>
          </a:bodyPr>
          <a:p>
            <a:r>
              <a:rPr lang="en-US">
                <a:solidFill>
                  <a:srgbClr val="00B050"/>
                </a:solidFill>
              </a:rPr>
              <a:t>2</a:t>
            </a:r>
            <a:endParaRPr lang="en-US">
              <a:solidFill>
                <a:srgbClr val="00B050"/>
              </a:solidFill>
            </a:endParaRPr>
          </a:p>
        </p:txBody>
      </p:sp>
      <p:sp>
        <p:nvSpPr>
          <p:cNvPr id="22" name="Text Box 21"/>
          <p:cNvSpPr txBox="1"/>
          <p:nvPr/>
        </p:nvSpPr>
        <p:spPr>
          <a:xfrm>
            <a:off x="3711575" y="2757805"/>
            <a:ext cx="257810" cy="368300"/>
          </a:xfrm>
          <a:prstGeom prst="rect">
            <a:avLst/>
          </a:prstGeom>
          <a:noFill/>
        </p:spPr>
        <p:txBody>
          <a:bodyPr wrap="square" rtlCol="0">
            <a:spAutoFit/>
          </a:bodyPr>
          <a:p>
            <a:r>
              <a:rPr lang="en-US">
                <a:solidFill>
                  <a:srgbClr val="FFC000"/>
                </a:solidFill>
              </a:rPr>
              <a:t>3</a:t>
            </a:r>
            <a:endParaRPr lang="en-US">
              <a:solidFill>
                <a:srgbClr val="FFC000"/>
              </a:solidFill>
            </a:endParaRPr>
          </a:p>
        </p:txBody>
      </p:sp>
      <p:sp>
        <p:nvSpPr>
          <p:cNvPr id="23" name="Text Box 22"/>
          <p:cNvSpPr txBox="1"/>
          <p:nvPr/>
        </p:nvSpPr>
        <p:spPr>
          <a:xfrm>
            <a:off x="3711575" y="3514090"/>
            <a:ext cx="257810" cy="368300"/>
          </a:xfrm>
          <a:prstGeom prst="rect">
            <a:avLst/>
          </a:prstGeom>
          <a:noFill/>
        </p:spPr>
        <p:txBody>
          <a:bodyPr wrap="square" rtlCol="0">
            <a:spAutoFit/>
          </a:bodyPr>
          <a:p>
            <a:r>
              <a:rPr lang="en-US">
                <a:solidFill>
                  <a:srgbClr val="C00000"/>
                </a:solidFill>
              </a:rPr>
              <a:t>4</a:t>
            </a:r>
            <a:endParaRPr lang="en-US">
              <a:solidFill>
                <a:srgbClr val="C00000"/>
              </a:solidFill>
            </a:endParaRPr>
          </a:p>
        </p:txBody>
      </p:sp>
      <p:sp>
        <p:nvSpPr>
          <p:cNvPr id="24" name="Rectangle 23"/>
          <p:cNvSpPr/>
          <p:nvPr/>
        </p:nvSpPr>
        <p:spPr>
          <a:xfrm>
            <a:off x="4104005" y="2841625"/>
            <a:ext cx="5039995" cy="281940"/>
          </a:xfrm>
          <a:prstGeom prst="rect">
            <a:avLst/>
          </a:prstGeom>
          <a:noFill/>
          <a:ln w="22225">
            <a:solidFill>
              <a:srgbClr val="FFC000"/>
            </a:solidFill>
          </a:ln>
        </p:spPr>
        <p:style>
          <a:lnRef idx="1">
            <a:schemeClr val="accent1"/>
          </a:lnRef>
          <a:fillRef idx="3">
            <a:schemeClr val="accent1"/>
          </a:fillRef>
          <a:effectRef idx="2">
            <a:schemeClr val="accent1"/>
          </a:effectRef>
          <a:fontRef idx="minor">
            <a:schemeClr val="lt1"/>
          </a:fontRef>
        </p:style>
        <p:txBody>
          <a:bodyPr/>
          <a:p>
            <a:endParaRPr lang="en-US"/>
          </a:p>
        </p:txBody>
      </p:sp>
      <p:sp>
        <p:nvSpPr>
          <p:cNvPr id="25" name="Rectangle 24"/>
          <p:cNvSpPr/>
          <p:nvPr/>
        </p:nvSpPr>
        <p:spPr>
          <a:xfrm>
            <a:off x="4104005" y="3508375"/>
            <a:ext cx="5039995" cy="405765"/>
          </a:xfrm>
          <a:prstGeom prst="rect">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a:p>
            <a:endParaRPr lang="en-US"/>
          </a:p>
        </p:txBody>
      </p:sp>
      <p:sp>
        <p:nvSpPr>
          <p:cNvPr id="26" name="Title 2"/>
          <p:cNvSpPr txBox="1"/>
          <p:nvPr/>
        </p:nvSpPr>
        <p:spPr>
          <a:xfrm>
            <a:off x="3635375" y="0"/>
            <a:ext cx="550862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2 - MEAN-FIELD MODEL</a:t>
            </a:r>
            <a:endParaRPr lang="en-US" sz="2800" u="sng" dirty="0">
              <a:solidFill>
                <a:schemeClr val="bg1"/>
              </a:solidFill>
            </a:endParaRPr>
          </a:p>
        </p:txBody>
      </p:sp>
      <p:sp>
        <p:nvSpPr>
          <p:cNvPr id="27" name="Text Box 26"/>
          <p:cNvSpPr txBox="1"/>
          <p:nvPr/>
        </p:nvSpPr>
        <p:spPr>
          <a:xfrm>
            <a:off x="233045" y="4273550"/>
            <a:ext cx="5469255" cy="306705"/>
          </a:xfrm>
          <a:prstGeom prst="rect">
            <a:avLst/>
          </a:prstGeom>
          <a:noFill/>
        </p:spPr>
        <p:txBody>
          <a:bodyPr wrap="square" rtlCol="0">
            <a:spAutoFit/>
          </a:bodyPr>
          <a:p>
            <a:r>
              <a:rPr lang="en-US" sz="1400">
                <a:solidFill>
                  <a:schemeClr val="bg1"/>
                </a:solidFill>
              </a:rPr>
              <a:t>Fig2: The Geometric schematic of updating magnetization</a:t>
            </a:r>
            <a:endParaRPr lang="en-US" sz="1400">
              <a:solidFill>
                <a:schemeClr val="bg1"/>
              </a:solidFill>
            </a:endParaRPr>
          </a:p>
        </p:txBody>
      </p:sp>
      <p:sp>
        <p:nvSpPr>
          <p:cNvPr id="28" name="Rectangle 27"/>
          <p:cNvSpPr/>
          <p:nvPr/>
        </p:nvSpPr>
        <p:spPr>
          <a:xfrm>
            <a:off x="7564120" y="2781935"/>
            <a:ext cx="258445" cy="476250"/>
          </a:xfrm>
          <a:prstGeom prst="rect">
            <a:avLst/>
          </a:prstGeom>
          <a:noFill/>
          <a:ln w="25400"/>
        </p:spPr>
        <p:style>
          <a:lnRef idx="1">
            <a:schemeClr val="accent1"/>
          </a:lnRef>
          <a:fillRef idx="3">
            <a:schemeClr val="accent1"/>
          </a:fillRef>
          <a:effectRef idx="2">
            <a:schemeClr val="accent1"/>
          </a:effectRef>
          <a:fontRef idx="minor">
            <a:schemeClr val="lt1"/>
          </a:fontRef>
        </p:style>
        <p:txBody>
          <a:bodyPr/>
          <a:p>
            <a:endParaRPr lang="en-US"/>
          </a:p>
        </p:txBody>
      </p:sp>
      <p:sp>
        <p:nvSpPr>
          <p:cNvPr id="2" name="Title 2"/>
          <p:cNvSpPr txBox="1"/>
          <p:nvPr/>
        </p:nvSpPr>
        <p:spPr>
          <a:xfrm>
            <a:off x="5401945" y="806450"/>
            <a:ext cx="3579495" cy="50228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indent="0">
              <a:lnSpc>
                <a:spcPct val="100000"/>
              </a:lnSpc>
              <a:buFont typeface="Arial" panose="020B0604020202090204" pitchFamily="34" charset="0"/>
            </a:pPr>
            <a:r>
              <a:rPr lang="en-US" dirty="0">
                <a:solidFill>
                  <a:schemeClr val="bg1"/>
                </a:solidFill>
              </a:rPr>
              <a:t>B. Update Magnetization</a:t>
            </a:r>
            <a:endParaRPr 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2"/>
          <p:cNvSpPr txBox="1"/>
          <p:nvPr/>
        </p:nvSpPr>
        <p:spPr>
          <a:xfrm>
            <a:off x="204470" y="833755"/>
            <a:ext cx="411035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marL="342900" indent="-342900">
              <a:lnSpc>
                <a:spcPct val="100000"/>
              </a:lnSpc>
              <a:buFont typeface="Arial" panose="020B0604020202090204" pitchFamily="34" charset="0"/>
              <a:buChar char="•"/>
            </a:pPr>
            <a:r>
              <a:rPr lang="en-US" u="sng" dirty="0">
                <a:solidFill>
                  <a:schemeClr val="bg1"/>
                </a:solidFill>
              </a:rPr>
              <a:t>C. EQUILIBRIUM STATE</a:t>
            </a:r>
            <a:endParaRPr lang="en-US" u="sng" dirty="0">
              <a:solidFill>
                <a:schemeClr val="bg1"/>
              </a:solidFill>
            </a:endParaRPr>
          </a:p>
        </p:txBody>
      </p:sp>
      <p:sp>
        <p:nvSpPr>
          <p:cNvPr id="11" name="Text Box 10"/>
          <p:cNvSpPr txBox="1"/>
          <p:nvPr/>
        </p:nvSpPr>
        <p:spPr>
          <a:xfrm>
            <a:off x="205105" y="1783715"/>
            <a:ext cx="4109720" cy="645160"/>
          </a:xfrm>
          <a:prstGeom prst="rect">
            <a:avLst/>
          </a:prstGeom>
          <a:noFill/>
        </p:spPr>
        <p:txBody>
          <a:bodyPr wrap="square" rtlCol="0">
            <a:spAutoFit/>
          </a:bodyPr>
          <a:p>
            <a:pPr marL="285750" indent="-285750">
              <a:buFont typeface="Wingdings" panose="05000000000000000000" charset="0"/>
              <a:buChar char=""/>
            </a:pPr>
            <a:r>
              <a:rPr lang="en-US">
                <a:solidFill>
                  <a:schemeClr val="bg1"/>
                </a:solidFill>
              </a:rPr>
              <a:t>Energy minimization can be reprsent by the </a:t>
            </a:r>
            <a:r>
              <a:rPr lang="en-US">
                <a:solidFill>
                  <a:srgbClr val="FFC000"/>
                </a:solidFill>
              </a:rPr>
              <a:t>Brown's condition</a:t>
            </a:r>
            <a:r>
              <a:rPr lang="en-US">
                <a:solidFill>
                  <a:schemeClr val="bg1"/>
                </a:solidFill>
              </a:rPr>
              <a:t>:</a:t>
            </a:r>
            <a:endParaRPr lang="en-US">
              <a:solidFill>
                <a:schemeClr val="bg1"/>
              </a:solidFill>
            </a:endParaRPr>
          </a:p>
        </p:txBody>
      </p:sp>
      <p:pic>
        <p:nvPicPr>
          <p:cNvPr id="10" name="Picture 9" descr="Screenshot 2022-09-11 at 00.16.48"/>
          <p:cNvPicPr>
            <a:picLocks noChangeAspect="1"/>
          </p:cNvPicPr>
          <p:nvPr/>
        </p:nvPicPr>
        <p:blipFill>
          <a:blip r:embed="rId1"/>
          <a:srcRect r="1981" b="55902"/>
          <a:stretch>
            <a:fillRect/>
          </a:stretch>
        </p:blipFill>
        <p:spPr>
          <a:xfrm>
            <a:off x="5056505" y="1764665"/>
            <a:ext cx="1917065" cy="683260"/>
          </a:xfrm>
          <a:prstGeom prst="rect">
            <a:avLst/>
          </a:prstGeom>
        </p:spPr>
      </p:pic>
      <p:pic>
        <p:nvPicPr>
          <p:cNvPr id="12" name="Picture 11" descr="Screenshot 2022-09-11 at 00.16.48"/>
          <p:cNvPicPr>
            <a:picLocks noChangeAspect="1"/>
          </p:cNvPicPr>
          <p:nvPr/>
        </p:nvPicPr>
        <p:blipFill>
          <a:blip r:embed="rId1"/>
          <a:srcRect t="66311"/>
          <a:stretch>
            <a:fillRect/>
          </a:stretch>
        </p:blipFill>
        <p:spPr>
          <a:xfrm>
            <a:off x="5606415" y="2995295"/>
            <a:ext cx="1955800" cy="521970"/>
          </a:xfrm>
          <a:prstGeom prst="rect">
            <a:avLst/>
          </a:prstGeom>
        </p:spPr>
      </p:pic>
      <p:sp>
        <p:nvSpPr>
          <p:cNvPr id="13" name="Text Box 12"/>
          <p:cNvSpPr txBox="1"/>
          <p:nvPr/>
        </p:nvSpPr>
        <p:spPr>
          <a:xfrm>
            <a:off x="205105" y="3072130"/>
            <a:ext cx="5113020" cy="368300"/>
          </a:xfrm>
          <a:prstGeom prst="rect">
            <a:avLst/>
          </a:prstGeom>
          <a:noFill/>
        </p:spPr>
        <p:txBody>
          <a:bodyPr wrap="square" rtlCol="0">
            <a:spAutoFit/>
          </a:bodyPr>
          <a:p>
            <a:pPr marL="285750" indent="-285750">
              <a:buFont typeface="Wingdings" panose="05000000000000000000" charset="0"/>
              <a:buChar char=""/>
            </a:pPr>
            <a:r>
              <a:rPr lang="en-US">
                <a:solidFill>
                  <a:schemeClr val="bg1"/>
                </a:solidFill>
              </a:rPr>
              <a:t>The ideal </a:t>
            </a:r>
            <a:r>
              <a:rPr lang="en-US">
                <a:solidFill>
                  <a:srgbClr val="FFC000"/>
                </a:solidFill>
              </a:rPr>
              <a:t>stopping criteria</a:t>
            </a:r>
            <a:r>
              <a:rPr lang="en-US">
                <a:solidFill>
                  <a:schemeClr val="bg1"/>
                </a:solidFill>
              </a:rPr>
              <a:t> of the simulation:</a:t>
            </a:r>
            <a:endParaRPr lang="en-US">
              <a:solidFill>
                <a:schemeClr val="bg1"/>
              </a:solidFill>
            </a:endParaRPr>
          </a:p>
        </p:txBody>
      </p:sp>
      <p:sp>
        <p:nvSpPr>
          <p:cNvPr id="26" name="Title 2"/>
          <p:cNvSpPr txBox="1"/>
          <p:nvPr/>
        </p:nvSpPr>
        <p:spPr>
          <a:xfrm>
            <a:off x="3635375" y="0"/>
            <a:ext cx="550862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2 - MEAN-FIELD MODEL</a:t>
            </a:r>
            <a:endParaRPr lang="en-US" sz="2800" u="sng"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
          <p:cNvSpPr txBox="1"/>
          <p:nvPr/>
        </p:nvSpPr>
        <p:spPr>
          <a:xfrm>
            <a:off x="3635375" y="0"/>
            <a:ext cx="550862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a:lnSpc>
                <a:spcPct val="100000"/>
              </a:lnSpc>
            </a:pPr>
            <a:r>
              <a:rPr lang="en-US" sz="2800" u="sng" dirty="0">
                <a:solidFill>
                  <a:schemeClr val="bg1"/>
                </a:solidFill>
              </a:rPr>
              <a:t>PART 2 - MEAN-FIELD MODEL</a:t>
            </a:r>
            <a:endParaRPr lang="en-US" sz="2800" u="sng" dirty="0">
              <a:solidFill>
                <a:schemeClr val="bg1"/>
              </a:solidFill>
            </a:endParaRPr>
          </a:p>
        </p:txBody>
      </p:sp>
      <p:sp>
        <p:nvSpPr>
          <p:cNvPr id="4" name="Text Box 3"/>
          <p:cNvSpPr txBox="1"/>
          <p:nvPr/>
        </p:nvSpPr>
        <p:spPr>
          <a:xfrm>
            <a:off x="471805" y="1309370"/>
            <a:ext cx="8258175" cy="645160"/>
          </a:xfrm>
          <a:prstGeom prst="rect">
            <a:avLst/>
          </a:prstGeom>
          <a:noFill/>
        </p:spPr>
        <p:txBody>
          <a:bodyPr wrap="square" rtlCol="0">
            <a:spAutoFit/>
          </a:bodyPr>
          <a:p>
            <a:pPr indent="0">
              <a:buFont typeface="Wingdings" panose="05000000000000000000" charset="0"/>
              <a:buNone/>
            </a:pPr>
            <a:r>
              <a:rPr lang="en-US">
                <a:solidFill>
                  <a:schemeClr val="bg1"/>
                </a:solidFill>
              </a:rPr>
              <a:t>1. Stop when arriving at the </a:t>
            </a:r>
            <a:r>
              <a:rPr lang="en-US">
                <a:solidFill>
                  <a:srgbClr val="FFC000"/>
                </a:solidFill>
              </a:rPr>
              <a:t>maximum iterations</a:t>
            </a:r>
            <a:endParaRPr lang="en-US">
              <a:solidFill>
                <a:schemeClr val="bg1"/>
              </a:solidFill>
            </a:endParaRPr>
          </a:p>
          <a:p>
            <a:pPr marL="742950" lvl="1" indent="-285750">
              <a:buFont typeface="Wingdings" panose="05000000000000000000" charset="0"/>
              <a:buChar char=""/>
            </a:pPr>
            <a:r>
              <a:rPr lang="en-US">
                <a:solidFill>
                  <a:schemeClr val="bg1"/>
                </a:solidFill>
              </a:rPr>
              <a:t>represents the </a:t>
            </a:r>
            <a:r>
              <a:rPr lang="en-US">
                <a:solidFill>
                  <a:srgbClr val="FFC000"/>
                </a:solidFill>
              </a:rPr>
              <a:t>maximum computational cost</a:t>
            </a:r>
            <a:r>
              <a:rPr lang="en-US">
                <a:solidFill>
                  <a:schemeClr val="bg1"/>
                </a:solidFill>
              </a:rPr>
              <a:t> we can accept</a:t>
            </a:r>
            <a:endParaRPr lang="en-US">
              <a:solidFill>
                <a:schemeClr val="bg1"/>
              </a:solidFill>
            </a:endParaRPr>
          </a:p>
        </p:txBody>
      </p:sp>
      <p:sp>
        <p:nvSpPr>
          <p:cNvPr id="5" name="Text Box 4"/>
          <p:cNvSpPr txBox="1"/>
          <p:nvPr/>
        </p:nvSpPr>
        <p:spPr>
          <a:xfrm>
            <a:off x="471805" y="2016760"/>
            <a:ext cx="8258175" cy="922020"/>
          </a:xfrm>
          <a:prstGeom prst="rect">
            <a:avLst/>
          </a:prstGeom>
          <a:noFill/>
        </p:spPr>
        <p:txBody>
          <a:bodyPr wrap="square" rtlCol="0">
            <a:spAutoFit/>
          </a:bodyPr>
          <a:p>
            <a:pPr indent="0">
              <a:buFont typeface="Wingdings" panose="05000000000000000000" charset="0"/>
              <a:buNone/>
            </a:pPr>
            <a:r>
              <a:rPr lang="en-US">
                <a:solidFill>
                  <a:schemeClr val="bg1"/>
                </a:solidFill>
              </a:rPr>
              <a:t>2. Stop when </a:t>
            </a:r>
            <a:r>
              <a:rPr lang="en-US">
                <a:solidFill>
                  <a:srgbClr val="FFC000"/>
                </a:solidFill>
              </a:rPr>
              <a:t>the magnetization and its effective field are in the same direction</a:t>
            </a:r>
            <a:endParaRPr lang="en-US">
              <a:solidFill>
                <a:schemeClr val="bg1"/>
              </a:solidFill>
            </a:endParaRPr>
          </a:p>
          <a:p>
            <a:pPr marL="742950" lvl="1" indent="-285750">
              <a:buFont typeface="Wingdings" panose="05000000000000000000" charset="0"/>
              <a:buChar char=""/>
            </a:pPr>
            <a:r>
              <a:rPr lang="en-US">
                <a:solidFill>
                  <a:schemeClr val="bg1"/>
                </a:solidFill>
              </a:rPr>
              <a:t>If the algorithm </a:t>
            </a:r>
            <a:r>
              <a:rPr lang="en-US">
                <a:solidFill>
                  <a:srgbClr val="FFC000"/>
                </a:solidFill>
              </a:rPr>
              <a:t>convergent</a:t>
            </a:r>
            <a:r>
              <a:rPr lang="en-US">
                <a:solidFill>
                  <a:schemeClr val="bg1"/>
                </a:solidFill>
              </a:rPr>
              <a:t> before the max iteration, we can save computing resources.</a:t>
            </a:r>
            <a:endParaRPr lang="en-US">
              <a:solidFill>
                <a:schemeClr val="bg1"/>
              </a:solidFill>
            </a:endParaRPr>
          </a:p>
        </p:txBody>
      </p:sp>
      <p:sp>
        <p:nvSpPr>
          <p:cNvPr id="6" name="Text Box 5"/>
          <p:cNvSpPr txBox="1"/>
          <p:nvPr/>
        </p:nvSpPr>
        <p:spPr>
          <a:xfrm>
            <a:off x="471805" y="2938780"/>
            <a:ext cx="8258175" cy="1753235"/>
          </a:xfrm>
          <a:prstGeom prst="rect">
            <a:avLst/>
          </a:prstGeom>
          <a:noFill/>
        </p:spPr>
        <p:txBody>
          <a:bodyPr wrap="square" rtlCol="0">
            <a:spAutoFit/>
          </a:bodyPr>
          <a:p>
            <a:pPr indent="0">
              <a:buFont typeface="Wingdings" panose="05000000000000000000" charset="0"/>
              <a:buNone/>
            </a:pPr>
            <a:r>
              <a:rPr lang="en-US">
                <a:solidFill>
                  <a:schemeClr val="bg1"/>
                </a:solidFill>
              </a:rPr>
              <a:t>3. Stop according to </a:t>
            </a:r>
            <a:r>
              <a:rPr lang="en-US">
                <a:solidFill>
                  <a:srgbClr val="FFC000"/>
                </a:solidFill>
              </a:rPr>
              <a:t>the physical meaning of the Bloch point</a:t>
            </a:r>
            <a:endParaRPr lang="en-US">
              <a:solidFill>
                <a:srgbClr val="FFC000"/>
              </a:solidFill>
            </a:endParaRPr>
          </a:p>
          <a:p>
            <a:pPr marL="742950" lvl="1" indent="-285750">
              <a:buFont typeface="Wingdings" panose="05000000000000000000" charset="0"/>
              <a:buChar char=""/>
            </a:pPr>
            <a:r>
              <a:rPr lang="en-US">
                <a:solidFill>
                  <a:schemeClr val="bg1"/>
                </a:solidFill>
              </a:rPr>
              <a:t>The Mean-field model cannot convergent when there is a singularity in the system, because the magnetization is </a:t>
            </a:r>
            <a:r>
              <a:rPr lang="en-US">
                <a:solidFill>
                  <a:srgbClr val="FFC000"/>
                </a:solidFill>
              </a:rPr>
              <a:t>discontinuous and not differentiable</a:t>
            </a:r>
            <a:endParaRPr lang="en-US">
              <a:solidFill>
                <a:srgbClr val="FFC000"/>
              </a:solidFill>
            </a:endParaRPr>
          </a:p>
          <a:p>
            <a:pPr marL="742950" lvl="1" indent="-285750">
              <a:buFont typeface="Wingdings" panose="05000000000000000000" charset="0"/>
              <a:buChar char=""/>
            </a:pPr>
            <a:r>
              <a:rPr lang="en-US">
                <a:solidFill>
                  <a:schemeClr val="bg1"/>
                </a:solidFill>
              </a:rPr>
              <a:t>when the </a:t>
            </a:r>
            <a:r>
              <a:rPr lang="en-US">
                <a:solidFill>
                  <a:srgbClr val="FFC000"/>
                </a:solidFill>
              </a:rPr>
              <a:t>angle</a:t>
            </a:r>
            <a:r>
              <a:rPr lang="en-US">
                <a:solidFill>
                  <a:schemeClr val="bg1"/>
                </a:solidFill>
              </a:rPr>
              <a:t> of the magnetization at the interface is </a:t>
            </a:r>
            <a:r>
              <a:rPr lang="en-US">
                <a:solidFill>
                  <a:srgbClr val="FFC000"/>
                </a:solidFill>
              </a:rPr>
              <a:t>greater than 107 degrees</a:t>
            </a:r>
            <a:r>
              <a:rPr lang="en-US">
                <a:solidFill>
                  <a:schemeClr val="bg1"/>
                </a:solidFill>
              </a:rPr>
              <a:t>.</a:t>
            </a:r>
            <a:endParaRPr lang="en-US">
              <a:solidFill>
                <a:schemeClr val="bg1"/>
              </a:solidFill>
            </a:endParaRPr>
          </a:p>
        </p:txBody>
      </p:sp>
      <p:pic>
        <p:nvPicPr>
          <p:cNvPr id="12" name="Picture 11" descr="Screenshot 2022-09-11 at 00.16.48"/>
          <p:cNvPicPr>
            <a:picLocks noChangeAspect="1"/>
          </p:cNvPicPr>
          <p:nvPr/>
        </p:nvPicPr>
        <p:blipFill>
          <a:blip r:embed="rId1"/>
          <a:srcRect t="66311" r="11591" b="10369"/>
          <a:stretch>
            <a:fillRect/>
          </a:stretch>
        </p:blipFill>
        <p:spPr>
          <a:xfrm>
            <a:off x="3635375" y="2632075"/>
            <a:ext cx="1468120" cy="306705"/>
          </a:xfrm>
          <a:prstGeom prst="rect">
            <a:avLst/>
          </a:prstGeom>
        </p:spPr>
      </p:pic>
      <p:pic>
        <p:nvPicPr>
          <p:cNvPr id="2" name="Picture 1" descr="Screenshot 2022-09-13 at 09.08.41"/>
          <p:cNvPicPr>
            <a:picLocks noChangeAspect="1"/>
          </p:cNvPicPr>
          <p:nvPr/>
        </p:nvPicPr>
        <p:blipFill>
          <a:blip r:embed="rId2"/>
          <a:stretch>
            <a:fillRect/>
          </a:stretch>
        </p:blipFill>
        <p:spPr>
          <a:xfrm>
            <a:off x="5538470" y="1356995"/>
            <a:ext cx="1701800" cy="279400"/>
          </a:xfrm>
          <a:prstGeom prst="rect">
            <a:avLst/>
          </a:prstGeom>
        </p:spPr>
      </p:pic>
      <p:pic>
        <p:nvPicPr>
          <p:cNvPr id="7" name="Picture 6" descr="Screenshot 2022-09-13 at 09.08.51"/>
          <p:cNvPicPr>
            <a:picLocks noChangeAspect="1"/>
          </p:cNvPicPr>
          <p:nvPr/>
        </p:nvPicPr>
        <p:blipFill>
          <a:blip r:embed="rId3"/>
          <a:stretch>
            <a:fillRect/>
          </a:stretch>
        </p:blipFill>
        <p:spPr>
          <a:xfrm>
            <a:off x="6712585" y="2964180"/>
            <a:ext cx="2316480" cy="279400"/>
          </a:xfrm>
          <a:prstGeom prst="rect">
            <a:avLst/>
          </a:prstGeom>
        </p:spPr>
      </p:pic>
      <p:sp>
        <p:nvSpPr>
          <p:cNvPr id="9" name="Title 2"/>
          <p:cNvSpPr txBox="1"/>
          <p:nvPr/>
        </p:nvSpPr>
        <p:spPr>
          <a:xfrm>
            <a:off x="0" y="661670"/>
            <a:ext cx="4110355" cy="833755"/>
          </a:xfrm>
          <a:prstGeom prst="rect">
            <a:avLst/>
          </a:prstGeom>
        </p:spPr>
        <p:txBody>
          <a:bodyPr vert="horz" lIns="0" tIns="0" rIns="0" bIns="0" rtlCol="0" anchor="ctr">
            <a:noAutofit/>
          </a:bodyPr>
          <a:lstStyle>
            <a:lvl1pPr algn="l" defTabSz="457200" rtl="0" eaLnBrk="1" latinLnBrk="0" hangingPunct="1">
              <a:spcBef>
                <a:spcPct val="0"/>
              </a:spcBef>
              <a:buNone/>
              <a:defRPr sz="2400" b="1" kern="1200">
                <a:solidFill>
                  <a:srgbClr val="0085CA"/>
                </a:solidFill>
                <a:latin typeface="Arial" panose="020B0604020202090204"/>
                <a:ea typeface="+mj-ea"/>
                <a:cs typeface="Arial" panose="020B0604020202090204"/>
              </a:defRPr>
            </a:lvl1pPr>
          </a:lstStyle>
          <a:p>
            <a:pPr marL="342900" indent="-342900">
              <a:lnSpc>
                <a:spcPct val="100000"/>
              </a:lnSpc>
              <a:buFont typeface="Arial" panose="020B0604020202090204" pitchFamily="34" charset="0"/>
              <a:buChar char="•"/>
            </a:pPr>
            <a:r>
              <a:rPr lang="en-US" u="sng" dirty="0">
                <a:solidFill>
                  <a:schemeClr val="bg1"/>
                </a:solidFill>
              </a:rPr>
              <a:t>C. STOP CRITERIA</a:t>
            </a:r>
            <a:endParaRPr lang="en-US" u="sng" dirty="0">
              <a:solidFill>
                <a:schemeClr val="bg1"/>
              </a:solidFill>
            </a:endParaRPr>
          </a:p>
        </p:txBody>
      </p:sp>
    </p:spTree>
  </p:cSld>
  <p:clrMapOvr>
    <a:masterClrMapping/>
  </p:clrMapOvr>
</p:sld>
</file>

<file path=ppt/tags/tag1.xml><?xml version="1.0" encoding="utf-8"?>
<p:tagLst xmlns:p="http://schemas.openxmlformats.org/presentationml/2006/main">
  <p:tag name="MH_OLD_SHAPE_ID" val="16"/>
  <p:tag name="REFSHAPE" val="105553145968728"/>
</p:tagLst>
</file>

<file path=ppt/tags/tag10.xml><?xml version="1.0" encoding="utf-8"?>
<p:tagLst xmlns:p="http://schemas.openxmlformats.org/presentationml/2006/main">
  <p:tag name="MH_OLD_SHAPE_ID" val="3"/>
  <p:tag name="REFSHAPE" val="105553146018328"/>
</p:tagLst>
</file>

<file path=ppt/tags/tag11.xml><?xml version="1.0" encoding="utf-8"?>
<p:tagLst xmlns:p="http://schemas.openxmlformats.org/presentationml/2006/main">
  <p:tag name="MH_OLD_SHAPE_ID" val="3"/>
  <p:tag name="REFSHAPE" val="105553146008024"/>
</p:tagLst>
</file>

<file path=ppt/tags/tag12.xml><?xml version="1.0" encoding="utf-8"?>
<p:tagLst xmlns:p="http://schemas.openxmlformats.org/presentationml/2006/main">
  <p:tag name="MH_OLD_SHAPE_ID" val="3"/>
  <p:tag name="REFSHAPE" val="105553145735992"/>
</p:tagLst>
</file>

<file path=ppt/tags/tag13.xml><?xml version="1.0" encoding="utf-8"?>
<p:tagLst xmlns:p="http://schemas.openxmlformats.org/presentationml/2006/main">
  <p:tag name="MH_OLD_SHAPE_ID" val="3"/>
  <p:tag name="REFSHAPE" val="105553145733304"/>
</p:tagLst>
</file>

<file path=ppt/tags/tag14.xml><?xml version="1.0" encoding="utf-8"?>
<p:tagLst xmlns:p="http://schemas.openxmlformats.org/presentationml/2006/main">
  <p:tag name="MH_OLD_SHAPE_ID" val="3"/>
  <p:tag name="REFSHAPE" val="105553145738232"/>
</p:tagLst>
</file>

<file path=ppt/tags/tag15.xml><?xml version="1.0" encoding="utf-8"?>
<p:tagLst xmlns:p="http://schemas.openxmlformats.org/presentationml/2006/main">
  <p:tag name="MH_OLD_SHAPE_ID" val="3"/>
  <p:tag name="REFSHAPE" val="105553145731736"/>
</p:tagLst>
</file>

<file path=ppt/tags/tag16.xml><?xml version="1.0" encoding="utf-8"?>
<p:tagLst xmlns:p="http://schemas.openxmlformats.org/presentationml/2006/main">
  <p:tag name="MH_OLD_SHAPE_ID" val="3"/>
  <p:tag name="REFSHAPE" val="105553145733080"/>
</p:tagLst>
</file>

<file path=ppt/tags/tag17.xml><?xml version="1.0" encoding="utf-8"?>
<p:tagLst xmlns:p="http://schemas.openxmlformats.org/presentationml/2006/main">
  <p:tag name="MH_OLD_SHAPE_ID" val="3"/>
  <p:tag name="REFSHAPE" val="105553145732632"/>
</p:tagLst>
</file>

<file path=ppt/tags/tag18.xml><?xml version="1.0" encoding="utf-8"?>
<p:tagLst xmlns:p="http://schemas.openxmlformats.org/presentationml/2006/main">
  <p:tag name="MH_OLD_SHAPE_ID" val="7"/>
  <p:tag name="REFSHAPE" val="105553145734200"/>
</p:tagLst>
</file>

<file path=ppt/tags/tag19.xml><?xml version="1.0" encoding="utf-8"?>
<p:tagLst xmlns:p="http://schemas.openxmlformats.org/presentationml/2006/main">
  <p:tag name="MH_OLD_SHAPE_ID" val="9"/>
  <p:tag name="REFSHAPE" val="105553145737336"/>
</p:tagLst>
</file>

<file path=ppt/tags/tag2.xml><?xml version="1.0" encoding="utf-8"?>
<p:tagLst xmlns:p="http://schemas.openxmlformats.org/presentationml/2006/main">
  <p:tag name="MH_OLD_SHAPE_ID" val="25"/>
  <p:tag name="REFSHAPE" val="105553145965816"/>
</p:tagLst>
</file>

<file path=ppt/tags/tag20.xml><?xml version="1.0" encoding="utf-8"?>
<p:tagLst xmlns:p="http://schemas.openxmlformats.org/presentationml/2006/main">
  <p:tag name="MH_OLD_SHAPE_ID" val="11"/>
  <p:tag name="REFSHAPE" val="105553145730616"/>
</p:tagLst>
</file>

<file path=ppt/tags/tag21.xml><?xml version="1.0" encoding="utf-8"?>
<p:tagLst xmlns:p="http://schemas.openxmlformats.org/presentationml/2006/main">
  <p:tag name="MH_OLD_SHAPE_ID" val="12"/>
  <p:tag name="REFSHAPE" val="105553145731512"/>
</p:tagLst>
</file>

<file path=ppt/tags/tag22.xml><?xml version="1.0" encoding="utf-8"?>
<p:tagLst xmlns:p="http://schemas.openxmlformats.org/presentationml/2006/main">
  <p:tag name="MH_OLD_SHAPE_ID" val="5"/>
  <p:tag name="REFSHAPE" val="105553145730168"/>
</p:tagLst>
</file>

<file path=ppt/tags/tag23.xml><?xml version="1.0" encoding="utf-8"?>
<p:tagLst xmlns:p="http://schemas.openxmlformats.org/presentationml/2006/main">
  <p:tag name="MH_OLD_SHAPE_ID" val="6"/>
  <p:tag name="REFSHAPE" val="105553145738456"/>
</p:tagLst>
</file>

<file path=ppt/tags/tag24.xml><?xml version="1.0" encoding="utf-8"?>
<p:tagLst xmlns:p="http://schemas.openxmlformats.org/presentationml/2006/main">
  <p:tag name="MH_OLD_SHAPE_ID" val="7"/>
  <p:tag name="REFSHAPE" val="105553145739800"/>
</p:tagLst>
</file>

<file path=ppt/tags/tag25.xml><?xml version="1.0" encoding="utf-8"?>
<p:tagLst xmlns:p="http://schemas.openxmlformats.org/presentationml/2006/main">
  <p:tag name="MH_OLD_SHAPE_ID" val="9"/>
  <p:tag name="REFSHAPE" val="105553145727032"/>
</p:tagLst>
</file>

<file path=ppt/tags/tag26.xml><?xml version="1.0" encoding="utf-8"?>
<p:tagLst xmlns:p="http://schemas.openxmlformats.org/presentationml/2006/main">
  <p:tag name="MH_OLD_SHAPE_ID" val="8"/>
  <p:tag name="REFSHAPE" val="105553145731288"/>
</p:tagLst>
</file>

<file path=ppt/tags/tag27.xml><?xml version="1.0" encoding="utf-8"?>
<p:tagLst xmlns:p="http://schemas.openxmlformats.org/presentationml/2006/main">
  <p:tag name="MH_OLD_SHAPE_ID" val="11"/>
  <p:tag name="REFSHAPE" val="105553145734424"/>
</p:tagLst>
</file>

<file path=ppt/tags/tag28.xml><?xml version="1.0" encoding="utf-8"?>
<p:tagLst xmlns:p="http://schemas.openxmlformats.org/presentationml/2006/main">
  <p:tag name="MH_OLD_SHAPE_ID" val="3"/>
  <p:tag name="REFSHAPE" val="105553145959768"/>
</p:tagLst>
</file>

<file path=ppt/tags/tag29.xml><?xml version="1.0" encoding="utf-8"?>
<p:tagLst xmlns:p="http://schemas.openxmlformats.org/presentationml/2006/main">
  <p:tag name="MH_OLD_SHAPE_ID" val="2"/>
  <p:tag name="REFSHAPE" val="105553145958424"/>
</p:tagLst>
</file>

<file path=ppt/tags/tag3.xml><?xml version="1.0" encoding="utf-8"?>
<p:tagLst xmlns:p="http://schemas.openxmlformats.org/presentationml/2006/main">
  <p:tag name="MH_OLD_SHAPE_ID" val="30"/>
  <p:tag name="REFSHAPE" val="105553145964248"/>
</p:tagLst>
</file>

<file path=ppt/tags/tag30.xml><?xml version="1.0" encoding="utf-8"?>
<p:tagLst xmlns:p="http://schemas.openxmlformats.org/presentationml/2006/main">
  <p:tag name="MH_OLD_SHAPE_ID" val="6"/>
  <p:tag name="REFSHAPE" val="105553145964024"/>
</p:tagLst>
</file>

<file path=ppt/tags/tag31.xml><?xml version="1.0" encoding="utf-8"?>
<p:tagLst xmlns:p="http://schemas.openxmlformats.org/presentationml/2006/main">
  <p:tag name="MH_OLD_SHAPE_ID" val="4"/>
  <p:tag name="REFSHAPE" val="105553145936184"/>
</p:tagLst>
</file>

<file path=ppt/tags/tag32.xml><?xml version="1.0" encoding="utf-8"?>
<p:tagLst xmlns:p="http://schemas.openxmlformats.org/presentationml/2006/main">
  <p:tag name="MH_OLD_SHAPE_ID" val="10"/>
  <p:tag name="REFSHAPE" val="105553145829368"/>
</p:tagLst>
</file>

<file path=ppt/tags/tag33.xml><?xml version="1.0" encoding="utf-8"?>
<p:tagLst xmlns:p="http://schemas.openxmlformats.org/presentationml/2006/main">
  <p:tag name="MH_OLD_SHAPE_ID" val="11"/>
  <p:tag name="REFSHAPE" val="105553145836984"/>
</p:tagLst>
</file>

<file path=ppt/tags/tag4.xml><?xml version="1.0" encoding="utf-8"?>
<p:tagLst xmlns:p="http://schemas.openxmlformats.org/presentationml/2006/main">
  <p:tag name="MH_OLD_SHAPE_ID" val="31"/>
  <p:tag name="REFSHAPE" val="105553145970072"/>
</p:tagLst>
</file>

<file path=ppt/tags/tag5.xml><?xml version="1.0" encoding="utf-8"?>
<p:tagLst xmlns:p="http://schemas.openxmlformats.org/presentationml/2006/main">
  <p:tag name="MH_OLD_SHAPE_ID" val="19"/>
  <p:tag name="REFSHAPE" val="105553145964696"/>
</p:tagLst>
</file>

<file path=ppt/tags/tag6.xml><?xml version="1.0" encoding="utf-8"?>
<p:tagLst xmlns:p="http://schemas.openxmlformats.org/presentationml/2006/main">
  <p:tag name="MH_OLD_SHAPE_ID" val="25"/>
  <p:tag name="REFSHAPE" val="105553145962456"/>
</p:tagLst>
</file>

<file path=ppt/tags/tag7.xml><?xml version="1.0" encoding="utf-8"?>
<p:tagLst xmlns:p="http://schemas.openxmlformats.org/presentationml/2006/main">
  <p:tag name="MH_OLD_SHAPE_ID" val="29"/>
  <p:tag name="REFSHAPE" val="105553145967160"/>
</p:tagLst>
</file>

<file path=ppt/tags/tag8.xml><?xml version="1.0" encoding="utf-8"?>
<p:tagLst xmlns:p="http://schemas.openxmlformats.org/presentationml/2006/main">
  <p:tag name="MH_OLD_SHAPE_ID" val="30"/>
  <p:tag name="REFSHAPE" val="105553146004888"/>
</p:tagLst>
</file>

<file path=ppt/tags/tag9.xml><?xml version="1.0" encoding="utf-8"?>
<p:tagLst xmlns:p="http://schemas.openxmlformats.org/presentationml/2006/main">
  <p:tag name="MH_OLD_SHAPE_ID" val="3"/>
  <p:tag name="REFSHAPE" val="105553146019000"/>
</p:tagLst>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3387</Words>
  <Application>WPS Presentation</Application>
  <PresentationFormat>On-screen Show (16:9)</PresentationFormat>
  <Paragraphs>200</Paragraphs>
  <Slides>16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SimSun</vt:lpstr>
      <vt:lpstr>Wingdings</vt:lpstr>
      <vt:lpstr>Arial</vt:lpstr>
      <vt:lpstr>Arial Bold</vt:lpstr>
      <vt:lpstr>Wingdings</vt:lpstr>
      <vt:lpstr>Arial Regular</vt:lpstr>
      <vt:lpstr>微软雅黑</vt:lpstr>
      <vt:lpstr>汉仪旗黑</vt:lpstr>
      <vt:lpstr>Arial Unicode MS</vt:lpstr>
      <vt:lpstr>黑体</vt:lpstr>
      <vt:lpstr>汉仪中黑KW</vt:lpstr>
      <vt:lpstr>汉仪书宋二KW</vt:lpstr>
      <vt:lpstr>Imperial College London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Imperial College London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lzh</cp:lastModifiedBy>
  <cp:revision>187</cp:revision>
  <dcterms:created xsi:type="dcterms:W3CDTF">2022-09-14T21:51:09Z</dcterms:created>
  <dcterms:modified xsi:type="dcterms:W3CDTF">2022-09-14T21:51:09Z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1033-3.8.1.6116</vt:lpwstr>
  </property>
</Properties>
</file>